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Lato" panose="020F0502020204030203" pitchFamily="34" charset="0"/>
      <p:regular r:id="rId12"/>
      <p:bold r:id="rId13"/>
      <p:italic r:id="rId14"/>
      <p:boldItalic r:id="rId15"/>
    </p:embeddedFont>
    <p:embeddedFont>
      <p:font typeface="Poppins" panose="00000500000000000000" pitchFamily="2" charset="-70"/>
      <p:regular r:id="rId16"/>
      <p:bold r:id="rId17"/>
      <p:italic r:id="rId18"/>
      <p:boldItalic r:id="rId19"/>
    </p:embeddedFont>
    <p:embeddedFont>
      <p:font typeface="Poppins Bold" panose="00000800000000000000" charset="-70"/>
      <p:regular r:id="rId20"/>
    </p:embeddedFont>
    <p:embeddedFont>
      <p:font typeface="Poppins Medium" panose="00000600000000000000" pitchFamily="2" charset="-70"/>
      <p:regular r:id="rId21"/>
      <p:italic r:id="rId22"/>
    </p:embeddedFont>
    <p:embeddedFont>
      <p:font typeface="Poppins Semi-Bold" panose="020B0604020202020204" charset="-7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9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hyperlink" Target="https://docs.google.com/spreadsheets/d/1QWrYybJYMernGRy9DtoSOdPH0LJGNlA2wsLPZt6jg9k/edit?usp=sharing" TargetMode="External"/><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2.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hyperlink" Target="https://docs.google.com/spreadsheets/d/1QWrYybJYMernGRy9DtoSOdPH0LJGNlA2wsLPZt6jg9k/edit?usp=sharing" TargetMode="External"/><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hyperlink" Target="https://docs.google.com/spreadsheets/d/1QWrYybJYMernGRy9DtoSOdPH0LJGNlA2wsLPZt6jg9k/edit?usp=shar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85549" y="7980780"/>
            <a:ext cx="3880634" cy="3334920"/>
            <a:chOff x="0" y="0"/>
            <a:chExt cx="812800" cy="698500"/>
          </a:xfrm>
        </p:grpSpPr>
        <p:sp>
          <p:nvSpPr>
            <p:cNvPr id="3" name="Freeform 3"/>
            <p:cNvSpPr/>
            <p:nvPr/>
          </p:nvSpPr>
          <p:spPr>
            <a:xfrm>
              <a:off x="4214" y="0"/>
              <a:ext cx="804372" cy="698500"/>
            </a:xfrm>
            <a:custGeom>
              <a:avLst/>
              <a:gdLst/>
              <a:ahLst/>
              <a:cxnLst/>
              <a:rect l="l" t="t" r="r" b="b"/>
              <a:pathLst>
                <a:path w="804372" h="698500">
                  <a:moveTo>
                    <a:pt x="797550" y="368218"/>
                  </a:moveTo>
                  <a:lnTo>
                    <a:pt x="616422" y="679532"/>
                  </a:lnTo>
                  <a:cubicBezTo>
                    <a:pt x="609589" y="691275"/>
                    <a:pt x="597028" y="698500"/>
                    <a:pt x="583441" y="698500"/>
                  </a:cubicBezTo>
                  <a:lnTo>
                    <a:pt x="220931" y="698500"/>
                  </a:lnTo>
                  <a:cubicBezTo>
                    <a:pt x="207344" y="698500"/>
                    <a:pt x="194783" y="691275"/>
                    <a:pt x="187950" y="679532"/>
                  </a:cubicBezTo>
                  <a:lnTo>
                    <a:pt x="6822" y="368218"/>
                  </a:lnTo>
                  <a:cubicBezTo>
                    <a:pt x="0" y="356493"/>
                    <a:pt x="0" y="342007"/>
                    <a:pt x="6822" y="330282"/>
                  </a:cubicBezTo>
                  <a:lnTo>
                    <a:pt x="187950" y="18968"/>
                  </a:lnTo>
                  <a:cubicBezTo>
                    <a:pt x="194783" y="7225"/>
                    <a:pt x="207344" y="0"/>
                    <a:pt x="220931" y="0"/>
                  </a:cubicBezTo>
                  <a:lnTo>
                    <a:pt x="583441" y="0"/>
                  </a:lnTo>
                  <a:cubicBezTo>
                    <a:pt x="597028" y="0"/>
                    <a:pt x="609589" y="7225"/>
                    <a:pt x="616422" y="18968"/>
                  </a:cubicBezTo>
                  <a:lnTo>
                    <a:pt x="797550" y="330282"/>
                  </a:lnTo>
                  <a:cubicBezTo>
                    <a:pt x="804372" y="342007"/>
                    <a:pt x="804372" y="356493"/>
                    <a:pt x="797550" y="368218"/>
                  </a:cubicBezTo>
                  <a:close/>
                </a:path>
              </a:pathLst>
            </a:custGeom>
            <a:solidFill>
              <a:srgbClr val="00ADEF"/>
            </a:solidFill>
          </p:spPr>
          <p:txBody>
            <a:bodyPr/>
            <a:lstStyle/>
            <a:p>
              <a:endParaRPr lang="lv-LV"/>
            </a:p>
          </p:txBody>
        </p:sp>
        <p:sp>
          <p:nvSpPr>
            <p:cNvPr id="4" name="TextBox 4"/>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sp>
        <p:nvSpPr>
          <p:cNvPr id="5" name="AutoShape 5"/>
          <p:cNvSpPr/>
          <p:nvPr/>
        </p:nvSpPr>
        <p:spPr>
          <a:xfrm flipV="1">
            <a:off x="615443" y="4577016"/>
            <a:ext cx="0" cy="4204740"/>
          </a:xfrm>
          <a:prstGeom prst="line">
            <a:avLst/>
          </a:prstGeom>
          <a:ln w="95250" cap="rnd">
            <a:solidFill>
              <a:srgbClr val="00ADEF"/>
            </a:solidFill>
            <a:prstDash val="solid"/>
            <a:headEnd type="none" w="sm" len="sm"/>
            <a:tailEnd type="none" w="sm" len="sm"/>
          </a:ln>
        </p:spPr>
        <p:txBody>
          <a:bodyPr/>
          <a:lstStyle/>
          <a:p>
            <a:endParaRPr lang="lv-LV"/>
          </a:p>
        </p:txBody>
      </p:sp>
      <p:sp>
        <p:nvSpPr>
          <p:cNvPr id="6" name="AutoShape 6"/>
          <p:cNvSpPr/>
          <p:nvPr/>
        </p:nvSpPr>
        <p:spPr>
          <a:xfrm flipH="1" flipV="1">
            <a:off x="615443" y="897105"/>
            <a:ext cx="0" cy="4812879"/>
          </a:xfrm>
          <a:prstGeom prst="line">
            <a:avLst/>
          </a:prstGeom>
          <a:ln w="95250" cap="rnd">
            <a:solidFill>
              <a:srgbClr val="000B5D"/>
            </a:solidFill>
            <a:prstDash val="solid"/>
            <a:headEnd type="none" w="sm" len="sm"/>
            <a:tailEnd type="none" w="sm" len="sm"/>
          </a:ln>
        </p:spPr>
        <p:txBody>
          <a:bodyPr/>
          <a:lstStyle/>
          <a:p>
            <a:endParaRPr lang="lv-LV"/>
          </a:p>
        </p:txBody>
      </p:sp>
      <p:grpSp>
        <p:nvGrpSpPr>
          <p:cNvPr id="7" name="Group 7"/>
          <p:cNvGrpSpPr/>
          <p:nvPr/>
        </p:nvGrpSpPr>
        <p:grpSpPr>
          <a:xfrm>
            <a:off x="13266184" y="412629"/>
            <a:ext cx="5944395" cy="2533943"/>
            <a:chOff x="0" y="0"/>
            <a:chExt cx="1638616" cy="698500"/>
          </a:xfrm>
        </p:grpSpPr>
        <p:sp>
          <p:nvSpPr>
            <p:cNvPr id="8" name="Freeform 8"/>
            <p:cNvSpPr/>
            <p:nvPr/>
          </p:nvSpPr>
          <p:spPr>
            <a:xfrm>
              <a:off x="2751" y="0"/>
              <a:ext cx="1633114" cy="698500"/>
            </a:xfrm>
            <a:custGeom>
              <a:avLst/>
              <a:gdLst/>
              <a:ahLst/>
              <a:cxnLst/>
              <a:rect l="l" t="t" r="r" b="b"/>
              <a:pathLst>
                <a:path w="1633114" h="698500">
                  <a:moveTo>
                    <a:pt x="1628660" y="361633"/>
                  </a:moveTo>
                  <a:lnTo>
                    <a:pt x="1439870" y="686117"/>
                  </a:lnTo>
                  <a:cubicBezTo>
                    <a:pt x="1435409" y="693784"/>
                    <a:pt x="1427208" y="698500"/>
                    <a:pt x="1418339" y="698500"/>
                  </a:cubicBezTo>
                  <a:lnTo>
                    <a:pt x="214775" y="698500"/>
                  </a:lnTo>
                  <a:cubicBezTo>
                    <a:pt x="205906" y="698500"/>
                    <a:pt x="197705" y="693784"/>
                    <a:pt x="193244" y="686117"/>
                  </a:cubicBezTo>
                  <a:lnTo>
                    <a:pt x="4454" y="361633"/>
                  </a:lnTo>
                  <a:cubicBezTo>
                    <a:pt x="0" y="353978"/>
                    <a:pt x="0" y="344522"/>
                    <a:pt x="4454" y="336867"/>
                  </a:cubicBezTo>
                  <a:lnTo>
                    <a:pt x="193244" y="12383"/>
                  </a:lnTo>
                  <a:cubicBezTo>
                    <a:pt x="197705" y="4716"/>
                    <a:pt x="205906" y="0"/>
                    <a:pt x="214775" y="0"/>
                  </a:cubicBezTo>
                  <a:lnTo>
                    <a:pt x="1418339" y="0"/>
                  </a:lnTo>
                  <a:cubicBezTo>
                    <a:pt x="1427208" y="0"/>
                    <a:pt x="1435409" y="4716"/>
                    <a:pt x="1439870" y="12383"/>
                  </a:cubicBezTo>
                  <a:lnTo>
                    <a:pt x="1628660" y="336867"/>
                  </a:lnTo>
                  <a:cubicBezTo>
                    <a:pt x="1633114" y="344522"/>
                    <a:pt x="1633114" y="353978"/>
                    <a:pt x="1628660" y="361633"/>
                  </a:cubicBezTo>
                  <a:close/>
                </a:path>
              </a:pathLst>
            </a:custGeom>
            <a:solidFill>
              <a:srgbClr val="00ADEF"/>
            </a:solidFill>
          </p:spPr>
          <p:txBody>
            <a:bodyPr/>
            <a:lstStyle/>
            <a:p>
              <a:endParaRPr lang="lv-LV"/>
            </a:p>
          </p:txBody>
        </p:sp>
        <p:sp>
          <p:nvSpPr>
            <p:cNvPr id="9" name="TextBox 9"/>
            <p:cNvSpPr txBox="1"/>
            <p:nvPr/>
          </p:nvSpPr>
          <p:spPr>
            <a:xfrm>
              <a:off x="114300" y="19050"/>
              <a:ext cx="1410016" cy="679450"/>
            </a:xfrm>
            <a:prstGeom prst="rect">
              <a:avLst/>
            </a:prstGeom>
          </p:spPr>
          <p:txBody>
            <a:bodyPr lIns="50800" tIns="50800" rIns="50800" bIns="50800" rtlCol="0" anchor="ctr"/>
            <a:lstStyle/>
            <a:p>
              <a:pPr algn="ctr">
                <a:lnSpc>
                  <a:spcPts val="2376"/>
                </a:lnSpc>
              </a:pPr>
              <a:endParaRPr/>
            </a:p>
          </p:txBody>
        </p:sp>
      </p:grpSp>
      <p:grpSp>
        <p:nvGrpSpPr>
          <p:cNvPr id="10" name="Group 10"/>
          <p:cNvGrpSpPr/>
          <p:nvPr/>
        </p:nvGrpSpPr>
        <p:grpSpPr>
          <a:xfrm>
            <a:off x="10150791" y="1004710"/>
            <a:ext cx="10689850" cy="9186590"/>
            <a:chOff x="0" y="0"/>
            <a:chExt cx="812800" cy="698500"/>
          </a:xfrm>
        </p:grpSpPr>
        <p:sp>
          <p:nvSpPr>
            <p:cNvPr id="11" name="Freeform 11"/>
            <p:cNvSpPr/>
            <p:nvPr/>
          </p:nvSpPr>
          <p:spPr>
            <a:xfrm>
              <a:off x="1530" y="0"/>
              <a:ext cx="809740" cy="698500"/>
            </a:xfrm>
            <a:custGeom>
              <a:avLst/>
              <a:gdLst/>
              <a:ahLst/>
              <a:cxnLst/>
              <a:rect l="l" t="t" r="r" b="b"/>
              <a:pathLst>
                <a:path w="809740" h="698500">
                  <a:moveTo>
                    <a:pt x="807264" y="356136"/>
                  </a:moveTo>
                  <a:lnTo>
                    <a:pt x="612076" y="691614"/>
                  </a:lnTo>
                  <a:cubicBezTo>
                    <a:pt x="609596" y="695877"/>
                    <a:pt x="605036" y="698500"/>
                    <a:pt x="600103" y="698500"/>
                  </a:cubicBezTo>
                  <a:lnTo>
                    <a:pt x="209637" y="698500"/>
                  </a:lnTo>
                  <a:cubicBezTo>
                    <a:pt x="204704" y="698500"/>
                    <a:pt x="200144" y="695877"/>
                    <a:pt x="197664" y="691614"/>
                  </a:cubicBezTo>
                  <a:lnTo>
                    <a:pt x="2476" y="356136"/>
                  </a:lnTo>
                  <a:cubicBezTo>
                    <a:pt x="0" y="351879"/>
                    <a:pt x="0" y="346621"/>
                    <a:pt x="2476" y="342364"/>
                  </a:cubicBezTo>
                  <a:lnTo>
                    <a:pt x="197664" y="6886"/>
                  </a:lnTo>
                  <a:cubicBezTo>
                    <a:pt x="200144" y="2623"/>
                    <a:pt x="204704" y="0"/>
                    <a:pt x="209637" y="0"/>
                  </a:cubicBezTo>
                  <a:lnTo>
                    <a:pt x="600103" y="0"/>
                  </a:lnTo>
                  <a:cubicBezTo>
                    <a:pt x="605036" y="0"/>
                    <a:pt x="609596" y="2623"/>
                    <a:pt x="612076" y="6886"/>
                  </a:cubicBezTo>
                  <a:lnTo>
                    <a:pt x="807264" y="342364"/>
                  </a:lnTo>
                  <a:cubicBezTo>
                    <a:pt x="809740" y="346621"/>
                    <a:pt x="809740" y="351879"/>
                    <a:pt x="807264" y="356136"/>
                  </a:cubicBezTo>
                  <a:close/>
                </a:path>
              </a:pathLst>
            </a:custGeom>
            <a:solidFill>
              <a:srgbClr val="000B5D"/>
            </a:solidFill>
          </p:spPr>
          <p:txBody>
            <a:bodyPr/>
            <a:lstStyle/>
            <a:p>
              <a:endParaRPr lang="lv-LV"/>
            </a:p>
          </p:txBody>
        </p:sp>
        <p:sp>
          <p:nvSpPr>
            <p:cNvPr id="12" name="TextBox 12"/>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grpSp>
        <p:nvGrpSpPr>
          <p:cNvPr id="13" name="Group 13"/>
          <p:cNvGrpSpPr/>
          <p:nvPr/>
        </p:nvGrpSpPr>
        <p:grpSpPr>
          <a:xfrm>
            <a:off x="10809808" y="897105"/>
            <a:ext cx="10857146" cy="9401799"/>
            <a:chOff x="0" y="0"/>
            <a:chExt cx="4282440" cy="3708400"/>
          </a:xfrm>
        </p:grpSpPr>
        <p:sp>
          <p:nvSpPr>
            <p:cNvPr id="14" name="Freeform 1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t="-8322" b="-8322"/>
              </a:stretch>
            </a:blipFill>
          </p:spPr>
          <p:txBody>
            <a:bodyPr/>
            <a:lstStyle/>
            <a:p>
              <a:endParaRPr lang="lv-LV"/>
            </a:p>
          </p:txBody>
        </p:sp>
      </p:grpSp>
      <p:grpSp>
        <p:nvGrpSpPr>
          <p:cNvPr id="15" name="Group 15"/>
          <p:cNvGrpSpPr/>
          <p:nvPr/>
        </p:nvGrpSpPr>
        <p:grpSpPr>
          <a:xfrm>
            <a:off x="11235971" y="8781757"/>
            <a:ext cx="2948589" cy="2533943"/>
            <a:chOff x="0" y="0"/>
            <a:chExt cx="812800" cy="698500"/>
          </a:xfrm>
        </p:grpSpPr>
        <p:sp>
          <p:nvSpPr>
            <p:cNvPr id="16" name="Freeform 16"/>
            <p:cNvSpPr/>
            <p:nvPr/>
          </p:nvSpPr>
          <p:spPr>
            <a:xfrm>
              <a:off x="5546" y="0"/>
              <a:ext cx="801708" cy="698500"/>
            </a:xfrm>
            <a:custGeom>
              <a:avLst/>
              <a:gdLst/>
              <a:ahLst/>
              <a:cxnLst/>
              <a:rect l="l" t="t" r="r" b="b"/>
              <a:pathLst>
                <a:path w="801708" h="698500">
                  <a:moveTo>
                    <a:pt x="792729" y="374214"/>
                  </a:moveTo>
                  <a:lnTo>
                    <a:pt x="618579" y="673536"/>
                  </a:lnTo>
                  <a:cubicBezTo>
                    <a:pt x="609586" y="688992"/>
                    <a:pt x="593053" y="698500"/>
                    <a:pt x="575172" y="698500"/>
                  </a:cubicBezTo>
                  <a:lnTo>
                    <a:pt x="226536" y="698500"/>
                  </a:lnTo>
                  <a:cubicBezTo>
                    <a:pt x="208655" y="698500"/>
                    <a:pt x="192122" y="688992"/>
                    <a:pt x="183129" y="673536"/>
                  </a:cubicBezTo>
                  <a:lnTo>
                    <a:pt x="8979" y="374214"/>
                  </a:lnTo>
                  <a:cubicBezTo>
                    <a:pt x="0" y="358782"/>
                    <a:pt x="0" y="339718"/>
                    <a:pt x="8979" y="324286"/>
                  </a:cubicBezTo>
                  <a:lnTo>
                    <a:pt x="183129" y="24964"/>
                  </a:lnTo>
                  <a:cubicBezTo>
                    <a:pt x="192122" y="9508"/>
                    <a:pt x="208655" y="0"/>
                    <a:pt x="226536" y="0"/>
                  </a:cubicBezTo>
                  <a:lnTo>
                    <a:pt x="575172" y="0"/>
                  </a:lnTo>
                  <a:cubicBezTo>
                    <a:pt x="593053" y="0"/>
                    <a:pt x="609586" y="9508"/>
                    <a:pt x="618579" y="24964"/>
                  </a:cubicBezTo>
                  <a:lnTo>
                    <a:pt x="792729" y="324286"/>
                  </a:lnTo>
                  <a:cubicBezTo>
                    <a:pt x="801708" y="339718"/>
                    <a:pt x="801708" y="358782"/>
                    <a:pt x="792729" y="374214"/>
                  </a:cubicBezTo>
                  <a:close/>
                </a:path>
              </a:pathLst>
            </a:custGeom>
            <a:solidFill>
              <a:srgbClr val="000B5D"/>
            </a:solidFill>
          </p:spPr>
          <p:txBody>
            <a:bodyPr/>
            <a:lstStyle/>
            <a:p>
              <a:endParaRPr lang="lv-LV"/>
            </a:p>
          </p:txBody>
        </p:sp>
        <p:sp>
          <p:nvSpPr>
            <p:cNvPr id="17" name="TextBox 17"/>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sp>
        <p:nvSpPr>
          <p:cNvPr id="18" name="Freeform 18"/>
          <p:cNvSpPr/>
          <p:nvPr/>
        </p:nvSpPr>
        <p:spPr>
          <a:xfrm>
            <a:off x="1028700" y="7178539"/>
            <a:ext cx="7634367" cy="1603217"/>
          </a:xfrm>
          <a:custGeom>
            <a:avLst/>
            <a:gdLst/>
            <a:ahLst/>
            <a:cxnLst/>
            <a:rect l="l" t="t" r="r" b="b"/>
            <a:pathLst>
              <a:path w="7634367" h="1603217">
                <a:moveTo>
                  <a:pt x="0" y="0"/>
                </a:moveTo>
                <a:lnTo>
                  <a:pt x="7634367" y="0"/>
                </a:lnTo>
                <a:lnTo>
                  <a:pt x="7634367" y="1603218"/>
                </a:lnTo>
                <a:lnTo>
                  <a:pt x="0" y="1603218"/>
                </a:lnTo>
                <a:lnTo>
                  <a:pt x="0" y="0"/>
                </a:lnTo>
                <a:close/>
              </a:path>
            </a:pathLst>
          </a:custGeom>
          <a:blipFill>
            <a:blip r:embed="rId3"/>
            <a:stretch>
              <a:fillRect/>
            </a:stretch>
          </a:blipFill>
        </p:spPr>
        <p:txBody>
          <a:bodyPr/>
          <a:lstStyle/>
          <a:p>
            <a:endParaRPr lang="lv-LV"/>
          </a:p>
        </p:txBody>
      </p:sp>
      <p:sp>
        <p:nvSpPr>
          <p:cNvPr id="19" name="Freeform 19"/>
          <p:cNvSpPr/>
          <p:nvPr/>
        </p:nvSpPr>
        <p:spPr>
          <a:xfrm>
            <a:off x="1137698" y="627950"/>
            <a:ext cx="4355205" cy="2103301"/>
          </a:xfrm>
          <a:custGeom>
            <a:avLst/>
            <a:gdLst/>
            <a:ahLst/>
            <a:cxnLst/>
            <a:rect l="l" t="t" r="r" b="b"/>
            <a:pathLst>
              <a:path w="4355205" h="2103301">
                <a:moveTo>
                  <a:pt x="0" y="0"/>
                </a:moveTo>
                <a:lnTo>
                  <a:pt x="4355206" y="0"/>
                </a:lnTo>
                <a:lnTo>
                  <a:pt x="4355206" y="2103301"/>
                </a:lnTo>
                <a:lnTo>
                  <a:pt x="0" y="2103301"/>
                </a:lnTo>
                <a:lnTo>
                  <a:pt x="0" y="0"/>
                </a:lnTo>
                <a:close/>
              </a:path>
            </a:pathLst>
          </a:custGeom>
          <a:blipFill>
            <a:blip r:embed="rId4"/>
            <a:stretch>
              <a:fillRect/>
            </a:stretch>
          </a:blipFill>
        </p:spPr>
        <p:txBody>
          <a:bodyPr/>
          <a:lstStyle/>
          <a:p>
            <a:endParaRPr lang="lv-LV"/>
          </a:p>
        </p:txBody>
      </p:sp>
      <p:sp>
        <p:nvSpPr>
          <p:cNvPr id="20" name="TextBox 20"/>
          <p:cNvSpPr txBox="1"/>
          <p:nvPr/>
        </p:nvSpPr>
        <p:spPr>
          <a:xfrm>
            <a:off x="892996" y="4389448"/>
            <a:ext cx="9686883" cy="2019976"/>
          </a:xfrm>
          <a:prstGeom prst="rect">
            <a:avLst/>
          </a:prstGeom>
        </p:spPr>
        <p:txBody>
          <a:bodyPr lIns="0" tIns="0" rIns="0" bIns="0" rtlCol="0" anchor="t">
            <a:spAutoFit/>
          </a:bodyPr>
          <a:lstStyle/>
          <a:p>
            <a:pPr>
              <a:lnSpc>
                <a:spcPts val="7526"/>
              </a:lnSpc>
            </a:pPr>
            <a:r>
              <a:rPr lang="en-US" sz="7526">
                <a:solidFill>
                  <a:srgbClr val="000B5D"/>
                </a:solidFill>
                <a:latin typeface="Poppins Semi-Bold"/>
              </a:rPr>
              <a:t>COMMUNICATION OF PROJECT</a:t>
            </a:r>
          </a:p>
        </p:txBody>
      </p:sp>
      <p:sp>
        <p:nvSpPr>
          <p:cNvPr id="21" name="TextBox 21"/>
          <p:cNvSpPr txBox="1"/>
          <p:nvPr/>
        </p:nvSpPr>
        <p:spPr>
          <a:xfrm>
            <a:off x="1028700" y="3113975"/>
            <a:ext cx="7973476" cy="930603"/>
          </a:xfrm>
          <a:prstGeom prst="rect">
            <a:avLst/>
          </a:prstGeom>
        </p:spPr>
        <p:txBody>
          <a:bodyPr lIns="0" tIns="0" rIns="0" bIns="0" rtlCol="0" anchor="t">
            <a:spAutoFit/>
          </a:bodyPr>
          <a:lstStyle/>
          <a:p>
            <a:pPr>
              <a:lnSpc>
                <a:spcPts val="7267"/>
              </a:lnSpc>
            </a:pPr>
            <a:r>
              <a:rPr lang="en-US" sz="5191">
                <a:solidFill>
                  <a:srgbClr val="000B5D"/>
                </a:solidFill>
                <a:latin typeface="Poppins"/>
              </a:rPr>
              <a:t>GETLIŅI EKO PART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85549" y="7980780"/>
            <a:ext cx="3880634" cy="3334920"/>
            <a:chOff x="0" y="0"/>
            <a:chExt cx="812800" cy="698500"/>
          </a:xfrm>
        </p:grpSpPr>
        <p:sp>
          <p:nvSpPr>
            <p:cNvPr id="3" name="Freeform 3"/>
            <p:cNvSpPr/>
            <p:nvPr/>
          </p:nvSpPr>
          <p:spPr>
            <a:xfrm>
              <a:off x="4214" y="0"/>
              <a:ext cx="804372" cy="698500"/>
            </a:xfrm>
            <a:custGeom>
              <a:avLst/>
              <a:gdLst/>
              <a:ahLst/>
              <a:cxnLst/>
              <a:rect l="l" t="t" r="r" b="b"/>
              <a:pathLst>
                <a:path w="804372" h="698500">
                  <a:moveTo>
                    <a:pt x="797550" y="368218"/>
                  </a:moveTo>
                  <a:lnTo>
                    <a:pt x="616422" y="679532"/>
                  </a:lnTo>
                  <a:cubicBezTo>
                    <a:pt x="609589" y="691275"/>
                    <a:pt x="597028" y="698500"/>
                    <a:pt x="583441" y="698500"/>
                  </a:cubicBezTo>
                  <a:lnTo>
                    <a:pt x="220931" y="698500"/>
                  </a:lnTo>
                  <a:cubicBezTo>
                    <a:pt x="207344" y="698500"/>
                    <a:pt x="194783" y="691275"/>
                    <a:pt x="187950" y="679532"/>
                  </a:cubicBezTo>
                  <a:lnTo>
                    <a:pt x="6822" y="368218"/>
                  </a:lnTo>
                  <a:cubicBezTo>
                    <a:pt x="0" y="356493"/>
                    <a:pt x="0" y="342007"/>
                    <a:pt x="6822" y="330282"/>
                  </a:cubicBezTo>
                  <a:lnTo>
                    <a:pt x="187950" y="18968"/>
                  </a:lnTo>
                  <a:cubicBezTo>
                    <a:pt x="194783" y="7225"/>
                    <a:pt x="207344" y="0"/>
                    <a:pt x="220931" y="0"/>
                  </a:cubicBezTo>
                  <a:lnTo>
                    <a:pt x="583441" y="0"/>
                  </a:lnTo>
                  <a:cubicBezTo>
                    <a:pt x="597028" y="0"/>
                    <a:pt x="609589" y="7225"/>
                    <a:pt x="616422" y="18968"/>
                  </a:cubicBezTo>
                  <a:lnTo>
                    <a:pt x="797550" y="330282"/>
                  </a:lnTo>
                  <a:cubicBezTo>
                    <a:pt x="804372" y="342007"/>
                    <a:pt x="804372" y="356493"/>
                    <a:pt x="797550" y="368218"/>
                  </a:cubicBezTo>
                  <a:close/>
                </a:path>
              </a:pathLst>
            </a:custGeom>
            <a:solidFill>
              <a:srgbClr val="00ADEF"/>
            </a:solidFill>
          </p:spPr>
          <p:txBody>
            <a:bodyPr/>
            <a:lstStyle/>
            <a:p>
              <a:endParaRPr lang="lv-LV"/>
            </a:p>
          </p:txBody>
        </p:sp>
        <p:sp>
          <p:nvSpPr>
            <p:cNvPr id="4" name="TextBox 4"/>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sp>
        <p:nvSpPr>
          <p:cNvPr id="5" name="AutoShape 5"/>
          <p:cNvSpPr/>
          <p:nvPr/>
        </p:nvSpPr>
        <p:spPr>
          <a:xfrm rot="-5400000">
            <a:off x="-1672563" y="6817397"/>
            <a:ext cx="4576012" cy="0"/>
          </a:xfrm>
          <a:prstGeom prst="line">
            <a:avLst/>
          </a:prstGeom>
          <a:ln w="95250" cap="rnd">
            <a:solidFill>
              <a:srgbClr val="00ADEF"/>
            </a:solidFill>
            <a:prstDash val="solid"/>
            <a:headEnd type="none" w="sm" len="sm"/>
            <a:tailEnd type="none" w="sm" len="sm"/>
          </a:ln>
        </p:spPr>
        <p:txBody>
          <a:bodyPr/>
          <a:lstStyle/>
          <a:p>
            <a:endParaRPr lang="lv-LV"/>
          </a:p>
        </p:txBody>
      </p:sp>
      <p:sp>
        <p:nvSpPr>
          <p:cNvPr id="6" name="AutoShape 6"/>
          <p:cNvSpPr/>
          <p:nvPr/>
        </p:nvSpPr>
        <p:spPr>
          <a:xfrm rot="-5400000">
            <a:off x="-1672563" y="3374353"/>
            <a:ext cx="4576012" cy="0"/>
          </a:xfrm>
          <a:prstGeom prst="line">
            <a:avLst/>
          </a:prstGeom>
          <a:ln w="95250" cap="rnd">
            <a:solidFill>
              <a:srgbClr val="000B5D"/>
            </a:solidFill>
            <a:prstDash val="solid"/>
            <a:headEnd type="none" w="sm" len="sm"/>
            <a:tailEnd type="none" w="sm" len="sm"/>
          </a:ln>
        </p:spPr>
        <p:txBody>
          <a:bodyPr/>
          <a:lstStyle/>
          <a:p>
            <a:endParaRPr lang="lv-LV"/>
          </a:p>
        </p:txBody>
      </p:sp>
      <p:grpSp>
        <p:nvGrpSpPr>
          <p:cNvPr id="7" name="Group 7"/>
          <p:cNvGrpSpPr/>
          <p:nvPr/>
        </p:nvGrpSpPr>
        <p:grpSpPr>
          <a:xfrm>
            <a:off x="13266184" y="412629"/>
            <a:ext cx="5944395" cy="2533943"/>
            <a:chOff x="0" y="0"/>
            <a:chExt cx="1638616" cy="698500"/>
          </a:xfrm>
        </p:grpSpPr>
        <p:sp>
          <p:nvSpPr>
            <p:cNvPr id="8" name="Freeform 8"/>
            <p:cNvSpPr/>
            <p:nvPr/>
          </p:nvSpPr>
          <p:spPr>
            <a:xfrm>
              <a:off x="2751" y="0"/>
              <a:ext cx="1633114" cy="698500"/>
            </a:xfrm>
            <a:custGeom>
              <a:avLst/>
              <a:gdLst/>
              <a:ahLst/>
              <a:cxnLst/>
              <a:rect l="l" t="t" r="r" b="b"/>
              <a:pathLst>
                <a:path w="1633114" h="698500">
                  <a:moveTo>
                    <a:pt x="1628660" y="361633"/>
                  </a:moveTo>
                  <a:lnTo>
                    <a:pt x="1439870" y="686117"/>
                  </a:lnTo>
                  <a:cubicBezTo>
                    <a:pt x="1435409" y="693784"/>
                    <a:pt x="1427208" y="698500"/>
                    <a:pt x="1418339" y="698500"/>
                  </a:cubicBezTo>
                  <a:lnTo>
                    <a:pt x="214775" y="698500"/>
                  </a:lnTo>
                  <a:cubicBezTo>
                    <a:pt x="205906" y="698500"/>
                    <a:pt x="197705" y="693784"/>
                    <a:pt x="193244" y="686117"/>
                  </a:cubicBezTo>
                  <a:lnTo>
                    <a:pt x="4454" y="361633"/>
                  </a:lnTo>
                  <a:cubicBezTo>
                    <a:pt x="0" y="353978"/>
                    <a:pt x="0" y="344522"/>
                    <a:pt x="4454" y="336867"/>
                  </a:cubicBezTo>
                  <a:lnTo>
                    <a:pt x="193244" y="12383"/>
                  </a:lnTo>
                  <a:cubicBezTo>
                    <a:pt x="197705" y="4716"/>
                    <a:pt x="205906" y="0"/>
                    <a:pt x="214775" y="0"/>
                  </a:cubicBezTo>
                  <a:lnTo>
                    <a:pt x="1418339" y="0"/>
                  </a:lnTo>
                  <a:cubicBezTo>
                    <a:pt x="1427208" y="0"/>
                    <a:pt x="1435409" y="4716"/>
                    <a:pt x="1439870" y="12383"/>
                  </a:cubicBezTo>
                  <a:lnTo>
                    <a:pt x="1628660" y="336867"/>
                  </a:lnTo>
                  <a:cubicBezTo>
                    <a:pt x="1633114" y="344522"/>
                    <a:pt x="1633114" y="353978"/>
                    <a:pt x="1628660" y="361633"/>
                  </a:cubicBezTo>
                  <a:close/>
                </a:path>
              </a:pathLst>
            </a:custGeom>
            <a:solidFill>
              <a:srgbClr val="00ADEF"/>
            </a:solidFill>
          </p:spPr>
          <p:txBody>
            <a:bodyPr/>
            <a:lstStyle/>
            <a:p>
              <a:endParaRPr lang="lv-LV"/>
            </a:p>
          </p:txBody>
        </p:sp>
        <p:sp>
          <p:nvSpPr>
            <p:cNvPr id="9" name="TextBox 9"/>
            <p:cNvSpPr txBox="1"/>
            <p:nvPr/>
          </p:nvSpPr>
          <p:spPr>
            <a:xfrm>
              <a:off x="114300" y="19050"/>
              <a:ext cx="1410016" cy="679450"/>
            </a:xfrm>
            <a:prstGeom prst="rect">
              <a:avLst/>
            </a:prstGeom>
          </p:spPr>
          <p:txBody>
            <a:bodyPr lIns="50800" tIns="50800" rIns="50800" bIns="50800" rtlCol="0" anchor="ctr"/>
            <a:lstStyle/>
            <a:p>
              <a:pPr algn="ctr">
                <a:lnSpc>
                  <a:spcPts val="2376"/>
                </a:lnSpc>
              </a:pPr>
              <a:endParaRPr/>
            </a:p>
          </p:txBody>
        </p:sp>
      </p:grpSp>
      <p:grpSp>
        <p:nvGrpSpPr>
          <p:cNvPr id="10" name="Group 10"/>
          <p:cNvGrpSpPr/>
          <p:nvPr/>
        </p:nvGrpSpPr>
        <p:grpSpPr>
          <a:xfrm>
            <a:off x="10150791" y="1004710"/>
            <a:ext cx="10689850" cy="9186590"/>
            <a:chOff x="0" y="0"/>
            <a:chExt cx="812800" cy="698500"/>
          </a:xfrm>
        </p:grpSpPr>
        <p:sp>
          <p:nvSpPr>
            <p:cNvPr id="11" name="Freeform 11"/>
            <p:cNvSpPr/>
            <p:nvPr/>
          </p:nvSpPr>
          <p:spPr>
            <a:xfrm>
              <a:off x="1530" y="0"/>
              <a:ext cx="809740" cy="698500"/>
            </a:xfrm>
            <a:custGeom>
              <a:avLst/>
              <a:gdLst/>
              <a:ahLst/>
              <a:cxnLst/>
              <a:rect l="l" t="t" r="r" b="b"/>
              <a:pathLst>
                <a:path w="809740" h="698500">
                  <a:moveTo>
                    <a:pt x="807264" y="356136"/>
                  </a:moveTo>
                  <a:lnTo>
                    <a:pt x="612076" y="691614"/>
                  </a:lnTo>
                  <a:cubicBezTo>
                    <a:pt x="609596" y="695877"/>
                    <a:pt x="605036" y="698500"/>
                    <a:pt x="600103" y="698500"/>
                  </a:cubicBezTo>
                  <a:lnTo>
                    <a:pt x="209637" y="698500"/>
                  </a:lnTo>
                  <a:cubicBezTo>
                    <a:pt x="204704" y="698500"/>
                    <a:pt x="200144" y="695877"/>
                    <a:pt x="197664" y="691614"/>
                  </a:cubicBezTo>
                  <a:lnTo>
                    <a:pt x="2476" y="356136"/>
                  </a:lnTo>
                  <a:cubicBezTo>
                    <a:pt x="0" y="351879"/>
                    <a:pt x="0" y="346621"/>
                    <a:pt x="2476" y="342364"/>
                  </a:cubicBezTo>
                  <a:lnTo>
                    <a:pt x="197664" y="6886"/>
                  </a:lnTo>
                  <a:cubicBezTo>
                    <a:pt x="200144" y="2623"/>
                    <a:pt x="204704" y="0"/>
                    <a:pt x="209637" y="0"/>
                  </a:cubicBezTo>
                  <a:lnTo>
                    <a:pt x="600103" y="0"/>
                  </a:lnTo>
                  <a:cubicBezTo>
                    <a:pt x="605036" y="0"/>
                    <a:pt x="609596" y="2623"/>
                    <a:pt x="612076" y="6886"/>
                  </a:cubicBezTo>
                  <a:lnTo>
                    <a:pt x="807264" y="342364"/>
                  </a:lnTo>
                  <a:cubicBezTo>
                    <a:pt x="809740" y="346621"/>
                    <a:pt x="809740" y="351879"/>
                    <a:pt x="807264" y="356136"/>
                  </a:cubicBezTo>
                  <a:close/>
                </a:path>
              </a:pathLst>
            </a:custGeom>
            <a:solidFill>
              <a:srgbClr val="000B5D"/>
            </a:solidFill>
          </p:spPr>
          <p:txBody>
            <a:bodyPr/>
            <a:lstStyle/>
            <a:p>
              <a:endParaRPr lang="lv-LV"/>
            </a:p>
          </p:txBody>
        </p:sp>
        <p:sp>
          <p:nvSpPr>
            <p:cNvPr id="12" name="TextBox 12"/>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grpSp>
        <p:nvGrpSpPr>
          <p:cNvPr id="13" name="Group 13"/>
          <p:cNvGrpSpPr/>
          <p:nvPr/>
        </p:nvGrpSpPr>
        <p:grpSpPr>
          <a:xfrm>
            <a:off x="10809808" y="897105"/>
            <a:ext cx="10857146" cy="9401799"/>
            <a:chOff x="0" y="0"/>
            <a:chExt cx="4282440" cy="3708400"/>
          </a:xfrm>
        </p:grpSpPr>
        <p:sp>
          <p:nvSpPr>
            <p:cNvPr id="14" name="Freeform 1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t="-7739" b="-7739"/>
              </a:stretch>
            </a:blipFill>
          </p:spPr>
          <p:txBody>
            <a:bodyPr/>
            <a:lstStyle/>
            <a:p>
              <a:endParaRPr lang="lv-LV"/>
            </a:p>
          </p:txBody>
        </p:sp>
      </p:grpSp>
      <p:grpSp>
        <p:nvGrpSpPr>
          <p:cNvPr id="15" name="Group 15"/>
          <p:cNvGrpSpPr/>
          <p:nvPr/>
        </p:nvGrpSpPr>
        <p:grpSpPr>
          <a:xfrm>
            <a:off x="11235971" y="8781757"/>
            <a:ext cx="2948589" cy="2533943"/>
            <a:chOff x="0" y="0"/>
            <a:chExt cx="812800" cy="698500"/>
          </a:xfrm>
        </p:grpSpPr>
        <p:sp>
          <p:nvSpPr>
            <p:cNvPr id="16" name="Freeform 16"/>
            <p:cNvSpPr/>
            <p:nvPr/>
          </p:nvSpPr>
          <p:spPr>
            <a:xfrm>
              <a:off x="5546" y="0"/>
              <a:ext cx="801708" cy="698500"/>
            </a:xfrm>
            <a:custGeom>
              <a:avLst/>
              <a:gdLst/>
              <a:ahLst/>
              <a:cxnLst/>
              <a:rect l="l" t="t" r="r" b="b"/>
              <a:pathLst>
                <a:path w="801708" h="698500">
                  <a:moveTo>
                    <a:pt x="792729" y="374214"/>
                  </a:moveTo>
                  <a:lnTo>
                    <a:pt x="618579" y="673536"/>
                  </a:lnTo>
                  <a:cubicBezTo>
                    <a:pt x="609586" y="688992"/>
                    <a:pt x="593053" y="698500"/>
                    <a:pt x="575172" y="698500"/>
                  </a:cubicBezTo>
                  <a:lnTo>
                    <a:pt x="226536" y="698500"/>
                  </a:lnTo>
                  <a:cubicBezTo>
                    <a:pt x="208655" y="698500"/>
                    <a:pt x="192122" y="688992"/>
                    <a:pt x="183129" y="673536"/>
                  </a:cubicBezTo>
                  <a:lnTo>
                    <a:pt x="8979" y="374214"/>
                  </a:lnTo>
                  <a:cubicBezTo>
                    <a:pt x="0" y="358782"/>
                    <a:pt x="0" y="339718"/>
                    <a:pt x="8979" y="324286"/>
                  </a:cubicBezTo>
                  <a:lnTo>
                    <a:pt x="183129" y="24964"/>
                  </a:lnTo>
                  <a:cubicBezTo>
                    <a:pt x="192122" y="9508"/>
                    <a:pt x="208655" y="0"/>
                    <a:pt x="226536" y="0"/>
                  </a:cubicBezTo>
                  <a:lnTo>
                    <a:pt x="575172" y="0"/>
                  </a:lnTo>
                  <a:cubicBezTo>
                    <a:pt x="593053" y="0"/>
                    <a:pt x="609586" y="9508"/>
                    <a:pt x="618579" y="24964"/>
                  </a:cubicBezTo>
                  <a:lnTo>
                    <a:pt x="792729" y="324286"/>
                  </a:lnTo>
                  <a:cubicBezTo>
                    <a:pt x="801708" y="339718"/>
                    <a:pt x="801708" y="358782"/>
                    <a:pt x="792729" y="374214"/>
                  </a:cubicBezTo>
                  <a:close/>
                </a:path>
              </a:pathLst>
            </a:custGeom>
            <a:solidFill>
              <a:srgbClr val="000B5D"/>
            </a:solidFill>
          </p:spPr>
          <p:txBody>
            <a:bodyPr/>
            <a:lstStyle/>
            <a:p>
              <a:endParaRPr lang="lv-LV"/>
            </a:p>
          </p:txBody>
        </p:sp>
        <p:sp>
          <p:nvSpPr>
            <p:cNvPr id="17" name="TextBox 17"/>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sp>
        <p:nvSpPr>
          <p:cNvPr id="18" name="TextBox 18"/>
          <p:cNvSpPr txBox="1"/>
          <p:nvPr/>
        </p:nvSpPr>
        <p:spPr>
          <a:xfrm>
            <a:off x="1028700" y="3900086"/>
            <a:ext cx="8425875" cy="1332194"/>
          </a:xfrm>
          <a:prstGeom prst="rect">
            <a:avLst/>
          </a:prstGeom>
        </p:spPr>
        <p:txBody>
          <a:bodyPr lIns="0" tIns="0" rIns="0" bIns="0" rtlCol="0" anchor="t">
            <a:spAutoFit/>
          </a:bodyPr>
          <a:lstStyle/>
          <a:p>
            <a:pPr>
              <a:lnSpc>
                <a:spcPts val="9326"/>
              </a:lnSpc>
            </a:pPr>
            <a:r>
              <a:rPr lang="en-US" sz="9326">
                <a:solidFill>
                  <a:srgbClr val="000B5D"/>
                </a:solidFill>
                <a:latin typeface="Poppins Semi-Bold"/>
              </a:rPr>
              <a:t>THANK YOU</a:t>
            </a:r>
          </a:p>
        </p:txBody>
      </p:sp>
      <p:sp>
        <p:nvSpPr>
          <p:cNvPr id="19" name="TextBox 19"/>
          <p:cNvSpPr txBox="1"/>
          <p:nvPr/>
        </p:nvSpPr>
        <p:spPr>
          <a:xfrm>
            <a:off x="1028700" y="4920605"/>
            <a:ext cx="7973476" cy="925315"/>
          </a:xfrm>
          <a:prstGeom prst="rect">
            <a:avLst/>
          </a:prstGeom>
        </p:spPr>
        <p:txBody>
          <a:bodyPr lIns="0" tIns="0" rIns="0" bIns="0" rtlCol="0" anchor="t">
            <a:spAutoFit/>
          </a:bodyPr>
          <a:lstStyle/>
          <a:p>
            <a:pPr>
              <a:lnSpc>
                <a:spcPts val="7267"/>
              </a:lnSpc>
            </a:pPr>
            <a:r>
              <a:rPr lang="en-US" sz="5191">
                <a:solidFill>
                  <a:srgbClr val="000B5D"/>
                </a:solidFill>
                <a:latin typeface="Poppins"/>
              </a:rPr>
              <a:t>FOR YOUR ATTENTION</a:t>
            </a:r>
          </a:p>
        </p:txBody>
      </p:sp>
      <p:sp>
        <p:nvSpPr>
          <p:cNvPr id="20" name="Freeform 20"/>
          <p:cNvSpPr/>
          <p:nvPr/>
        </p:nvSpPr>
        <p:spPr>
          <a:xfrm>
            <a:off x="1165289" y="300371"/>
            <a:ext cx="2471258" cy="1193469"/>
          </a:xfrm>
          <a:custGeom>
            <a:avLst/>
            <a:gdLst/>
            <a:ahLst/>
            <a:cxnLst/>
            <a:rect l="l" t="t" r="r" b="b"/>
            <a:pathLst>
              <a:path w="2471258" h="1193469">
                <a:moveTo>
                  <a:pt x="0" y="0"/>
                </a:moveTo>
                <a:lnTo>
                  <a:pt x="2471258" y="0"/>
                </a:lnTo>
                <a:lnTo>
                  <a:pt x="2471258" y="1193468"/>
                </a:lnTo>
                <a:lnTo>
                  <a:pt x="0" y="1193468"/>
                </a:lnTo>
                <a:lnTo>
                  <a:pt x="0" y="0"/>
                </a:lnTo>
                <a:close/>
              </a:path>
            </a:pathLst>
          </a:custGeom>
          <a:blipFill>
            <a:blip r:embed="rId3"/>
            <a:stretch>
              <a:fillRect/>
            </a:stretch>
          </a:blipFill>
        </p:spPr>
        <p:txBody>
          <a:bodyPr/>
          <a:lstStyle/>
          <a:p>
            <a:endParaRPr lang="lv-LV"/>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326532" y="5415044"/>
            <a:ext cx="931926" cy="5522823"/>
            <a:chOff x="0" y="0"/>
            <a:chExt cx="698500" cy="4139483"/>
          </a:xfrm>
        </p:grpSpPr>
        <p:sp>
          <p:nvSpPr>
            <p:cNvPr id="3" name="Freeform 3"/>
            <p:cNvSpPr/>
            <p:nvPr/>
          </p:nvSpPr>
          <p:spPr>
            <a:xfrm>
              <a:off x="0" y="15080"/>
              <a:ext cx="698500" cy="4109323"/>
            </a:xfrm>
            <a:custGeom>
              <a:avLst/>
              <a:gdLst/>
              <a:ahLst/>
              <a:cxnLst/>
              <a:rect l="l" t="t" r="r" b="b"/>
              <a:pathLst>
                <a:path w="698500" h="4109323">
                  <a:moveTo>
                    <a:pt x="417128" y="24413"/>
                  </a:moveTo>
                  <a:lnTo>
                    <a:pt x="630622" y="148627"/>
                  </a:lnTo>
                  <a:cubicBezTo>
                    <a:pt x="672647" y="173078"/>
                    <a:pt x="698500" y="218031"/>
                    <a:pt x="698500" y="266651"/>
                  </a:cubicBezTo>
                  <a:lnTo>
                    <a:pt x="698500" y="3842672"/>
                  </a:lnTo>
                  <a:cubicBezTo>
                    <a:pt x="698500" y="3891292"/>
                    <a:pt x="672647" y="3936245"/>
                    <a:pt x="630622" y="3960696"/>
                  </a:cubicBezTo>
                  <a:lnTo>
                    <a:pt x="417128" y="4084910"/>
                  </a:lnTo>
                  <a:cubicBezTo>
                    <a:pt x="375169" y="4109323"/>
                    <a:pt x="323331" y="4109323"/>
                    <a:pt x="281372" y="4084910"/>
                  </a:cubicBezTo>
                  <a:lnTo>
                    <a:pt x="67878" y="3960696"/>
                  </a:lnTo>
                  <a:cubicBezTo>
                    <a:pt x="25853" y="3936245"/>
                    <a:pt x="0" y="3891292"/>
                    <a:pt x="0" y="3842672"/>
                  </a:cubicBezTo>
                  <a:lnTo>
                    <a:pt x="0" y="266651"/>
                  </a:lnTo>
                  <a:cubicBezTo>
                    <a:pt x="0" y="218031"/>
                    <a:pt x="25853" y="173078"/>
                    <a:pt x="67878" y="148627"/>
                  </a:cubicBezTo>
                  <a:lnTo>
                    <a:pt x="281372" y="24413"/>
                  </a:lnTo>
                  <a:cubicBezTo>
                    <a:pt x="323331" y="0"/>
                    <a:pt x="375169" y="0"/>
                    <a:pt x="417128" y="24413"/>
                  </a:cubicBezTo>
                  <a:close/>
                </a:path>
              </a:pathLst>
            </a:custGeom>
            <a:solidFill>
              <a:srgbClr val="00ADEF"/>
            </a:solidFill>
          </p:spPr>
          <p:txBody>
            <a:bodyPr/>
            <a:lstStyle/>
            <a:p>
              <a:endParaRPr lang="lv-LV"/>
            </a:p>
          </p:txBody>
        </p:sp>
        <p:sp>
          <p:nvSpPr>
            <p:cNvPr id="4" name="TextBox 4"/>
            <p:cNvSpPr txBox="1"/>
            <p:nvPr/>
          </p:nvSpPr>
          <p:spPr>
            <a:xfrm>
              <a:off x="0" y="158750"/>
              <a:ext cx="698500" cy="3841033"/>
            </a:xfrm>
            <a:prstGeom prst="rect">
              <a:avLst/>
            </a:prstGeom>
          </p:spPr>
          <p:txBody>
            <a:bodyPr lIns="50800" tIns="50800" rIns="50800" bIns="50800" rtlCol="0" anchor="ctr"/>
            <a:lstStyle/>
            <a:p>
              <a:pPr algn="ctr">
                <a:lnSpc>
                  <a:spcPts val="2376"/>
                </a:lnSpc>
              </a:pPr>
              <a:endParaRPr/>
            </a:p>
          </p:txBody>
        </p:sp>
      </p:grpSp>
      <p:grpSp>
        <p:nvGrpSpPr>
          <p:cNvPr id="5" name="Group 5"/>
          <p:cNvGrpSpPr/>
          <p:nvPr/>
        </p:nvGrpSpPr>
        <p:grpSpPr>
          <a:xfrm rot="-5400000">
            <a:off x="6492810" y="3850599"/>
            <a:ext cx="1097637" cy="7241388"/>
            <a:chOff x="0" y="0"/>
            <a:chExt cx="698500" cy="4608179"/>
          </a:xfrm>
        </p:grpSpPr>
        <p:sp>
          <p:nvSpPr>
            <p:cNvPr id="6" name="Freeform 6"/>
            <p:cNvSpPr/>
            <p:nvPr/>
          </p:nvSpPr>
          <p:spPr>
            <a:xfrm>
              <a:off x="0" y="12803"/>
              <a:ext cx="698500" cy="4582572"/>
            </a:xfrm>
            <a:custGeom>
              <a:avLst/>
              <a:gdLst/>
              <a:ahLst/>
              <a:cxnLst/>
              <a:rect l="l" t="t" r="r" b="b"/>
              <a:pathLst>
                <a:path w="698500" h="4582572">
                  <a:moveTo>
                    <a:pt x="406881" y="20728"/>
                  </a:moveTo>
                  <a:lnTo>
                    <a:pt x="640869" y="156866"/>
                  </a:lnTo>
                  <a:cubicBezTo>
                    <a:pt x="676550" y="177626"/>
                    <a:pt x="698500" y="215792"/>
                    <a:pt x="698500" y="257072"/>
                  </a:cubicBezTo>
                  <a:lnTo>
                    <a:pt x="698500" y="4325500"/>
                  </a:lnTo>
                  <a:cubicBezTo>
                    <a:pt x="698500" y="4366780"/>
                    <a:pt x="676550" y="4404947"/>
                    <a:pt x="640869" y="4425706"/>
                  </a:cubicBezTo>
                  <a:lnTo>
                    <a:pt x="406881" y="4561845"/>
                  </a:lnTo>
                  <a:cubicBezTo>
                    <a:pt x="371256" y="4582572"/>
                    <a:pt x="327244" y="4582572"/>
                    <a:pt x="291619" y="4561845"/>
                  </a:cubicBezTo>
                  <a:lnTo>
                    <a:pt x="57631" y="4425706"/>
                  </a:lnTo>
                  <a:cubicBezTo>
                    <a:pt x="21950" y="4404947"/>
                    <a:pt x="0" y="4366780"/>
                    <a:pt x="0" y="4325500"/>
                  </a:cubicBezTo>
                  <a:lnTo>
                    <a:pt x="0" y="257072"/>
                  </a:lnTo>
                  <a:cubicBezTo>
                    <a:pt x="0" y="215792"/>
                    <a:pt x="21950" y="177626"/>
                    <a:pt x="57631" y="156866"/>
                  </a:cubicBezTo>
                  <a:lnTo>
                    <a:pt x="291619" y="20728"/>
                  </a:lnTo>
                  <a:cubicBezTo>
                    <a:pt x="327244" y="0"/>
                    <a:pt x="371256" y="0"/>
                    <a:pt x="406881" y="20728"/>
                  </a:cubicBezTo>
                  <a:close/>
                </a:path>
              </a:pathLst>
            </a:custGeom>
            <a:solidFill>
              <a:srgbClr val="000B5D"/>
            </a:solidFill>
          </p:spPr>
          <p:txBody>
            <a:bodyPr/>
            <a:lstStyle/>
            <a:p>
              <a:endParaRPr lang="lv-LV"/>
            </a:p>
          </p:txBody>
        </p:sp>
        <p:sp>
          <p:nvSpPr>
            <p:cNvPr id="7" name="TextBox 7"/>
            <p:cNvSpPr txBox="1"/>
            <p:nvPr/>
          </p:nvSpPr>
          <p:spPr>
            <a:xfrm>
              <a:off x="0" y="158750"/>
              <a:ext cx="698500" cy="4309729"/>
            </a:xfrm>
            <a:prstGeom prst="rect">
              <a:avLst/>
            </a:prstGeom>
          </p:spPr>
          <p:txBody>
            <a:bodyPr lIns="50800" tIns="50800" rIns="50800" bIns="50800" rtlCol="0" anchor="ctr"/>
            <a:lstStyle/>
            <a:p>
              <a:pPr algn="ctr">
                <a:lnSpc>
                  <a:spcPts val="2376"/>
                </a:lnSpc>
              </a:pPr>
              <a:endParaRPr/>
            </a:p>
          </p:txBody>
        </p:sp>
      </p:grpSp>
      <p:grpSp>
        <p:nvGrpSpPr>
          <p:cNvPr id="8" name="Group 8"/>
          <p:cNvGrpSpPr/>
          <p:nvPr/>
        </p:nvGrpSpPr>
        <p:grpSpPr>
          <a:xfrm>
            <a:off x="1149053" y="5828727"/>
            <a:ext cx="3309220" cy="330922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B5D"/>
            </a:solidFill>
          </p:spPr>
          <p:txBody>
            <a:bodyPr/>
            <a:lstStyle/>
            <a:p>
              <a:endParaRPr lang="lv-LV"/>
            </a:p>
          </p:txBody>
        </p:sp>
        <p:sp>
          <p:nvSpPr>
            <p:cNvPr id="10" name="TextBox 10"/>
            <p:cNvSpPr txBox="1"/>
            <p:nvPr/>
          </p:nvSpPr>
          <p:spPr>
            <a:xfrm>
              <a:off x="76200" y="95250"/>
              <a:ext cx="660400" cy="641350"/>
            </a:xfrm>
            <a:prstGeom prst="rect">
              <a:avLst/>
            </a:prstGeom>
          </p:spPr>
          <p:txBody>
            <a:bodyPr lIns="50800" tIns="50800" rIns="50800" bIns="50800" rtlCol="0" anchor="ctr"/>
            <a:lstStyle/>
            <a:p>
              <a:pPr algn="ctr">
                <a:lnSpc>
                  <a:spcPts val="2376"/>
                </a:lnSpc>
              </a:pPr>
              <a:endParaRPr/>
            </a:p>
          </p:txBody>
        </p:sp>
      </p:grpSp>
      <p:grpSp>
        <p:nvGrpSpPr>
          <p:cNvPr id="11" name="Group 11"/>
          <p:cNvGrpSpPr/>
          <p:nvPr/>
        </p:nvGrpSpPr>
        <p:grpSpPr>
          <a:xfrm>
            <a:off x="1294504" y="5974183"/>
            <a:ext cx="3018319" cy="3018307"/>
            <a:chOff x="0" y="0"/>
            <a:chExt cx="6350000" cy="6349975"/>
          </a:xfrm>
        </p:grpSpPr>
        <p:sp>
          <p:nvSpPr>
            <p:cNvPr id="12" name="Freeform 1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30395" r="-51496" b="-21413"/>
              </a:stretch>
            </a:blipFill>
          </p:spPr>
          <p:txBody>
            <a:bodyPr/>
            <a:lstStyle/>
            <a:p>
              <a:endParaRPr lang="lv-LV"/>
            </a:p>
          </p:txBody>
        </p:sp>
      </p:grpSp>
      <p:grpSp>
        <p:nvGrpSpPr>
          <p:cNvPr id="13" name="Group 13"/>
          <p:cNvGrpSpPr/>
          <p:nvPr/>
        </p:nvGrpSpPr>
        <p:grpSpPr>
          <a:xfrm>
            <a:off x="11536187" y="1321071"/>
            <a:ext cx="12152200" cy="10523257"/>
            <a:chOff x="0" y="0"/>
            <a:chExt cx="4282440" cy="3708400"/>
          </a:xfrm>
        </p:grpSpPr>
        <p:sp>
          <p:nvSpPr>
            <p:cNvPr id="14" name="Freeform 1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35554" t="-27303" r="-30218"/>
              </a:stretch>
            </a:blipFill>
          </p:spPr>
          <p:txBody>
            <a:bodyPr/>
            <a:lstStyle/>
            <a:p>
              <a:endParaRPr lang="lv-LV"/>
            </a:p>
          </p:txBody>
        </p:sp>
      </p:grpSp>
      <p:grpSp>
        <p:nvGrpSpPr>
          <p:cNvPr id="15" name="Group 15"/>
          <p:cNvGrpSpPr/>
          <p:nvPr/>
        </p:nvGrpSpPr>
        <p:grpSpPr>
          <a:xfrm>
            <a:off x="11041619" y="9258300"/>
            <a:ext cx="2049570" cy="2602202"/>
            <a:chOff x="0" y="0"/>
            <a:chExt cx="698500" cy="886839"/>
          </a:xfrm>
        </p:grpSpPr>
        <p:sp>
          <p:nvSpPr>
            <p:cNvPr id="16" name="Freeform 16"/>
            <p:cNvSpPr/>
            <p:nvPr/>
          </p:nvSpPr>
          <p:spPr>
            <a:xfrm>
              <a:off x="0" y="6857"/>
              <a:ext cx="698500" cy="873125"/>
            </a:xfrm>
            <a:custGeom>
              <a:avLst/>
              <a:gdLst/>
              <a:ahLst/>
              <a:cxnLst/>
              <a:rect l="l" t="t" r="r" b="b"/>
              <a:pathLst>
                <a:path w="698500" h="873125">
                  <a:moveTo>
                    <a:pt x="380114" y="11100"/>
                  </a:moveTo>
                  <a:lnTo>
                    <a:pt x="667636" y="178386"/>
                  </a:lnTo>
                  <a:cubicBezTo>
                    <a:pt x="686745" y="189504"/>
                    <a:pt x="698500" y="209943"/>
                    <a:pt x="698500" y="232051"/>
                  </a:cubicBezTo>
                  <a:lnTo>
                    <a:pt x="698500" y="641074"/>
                  </a:lnTo>
                  <a:cubicBezTo>
                    <a:pt x="698500" y="663181"/>
                    <a:pt x="686745" y="683621"/>
                    <a:pt x="667636" y="694739"/>
                  </a:cubicBezTo>
                  <a:lnTo>
                    <a:pt x="380114" y="862024"/>
                  </a:lnTo>
                  <a:cubicBezTo>
                    <a:pt x="361035" y="873125"/>
                    <a:pt x="337465" y="873125"/>
                    <a:pt x="318386" y="862024"/>
                  </a:cubicBezTo>
                  <a:lnTo>
                    <a:pt x="30864" y="694739"/>
                  </a:lnTo>
                  <a:cubicBezTo>
                    <a:pt x="11755" y="683621"/>
                    <a:pt x="0" y="663181"/>
                    <a:pt x="0" y="641074"/>
                  </a:cubicBezTo>
                  <a:lnTo>
                    <a:pt x="0" y="232051"/>
                  </a:lnTo>
                  <a:cubicBezTo>
                    <a:pt x="0" y="209943"/>
                    <a:pt x="11755" y="189504"/>
                    <a:pt x="30864" y="178386"/>
                  </a:cubicBezTo>
                  <a:lnTo>
                    <a:pt x="318386" y="11100"/>
                  </a:lnTo>
                  <a:cubicBezTo>
                    <a:pt x="337465" y="0"/>
                    <a:pt x="361035" y="0"/>
                    <a:pt x="380114" y="11100"/>
                  </a:cubicBezTo>
                  <a:close/>
                </a:path>
              </a:pathLst>
            </a:custGeom>
            <a:solidFill>
              <a:srgbClr val="00ADEF"/>
            </a:solidFill>
          </p:spPr>
          <p:txBody>
            <a:bodyPr/>
            <a:lstStyle/>
            <a:p>
              <a:endParaRPr lang="lv-LV"/>
            </a:p>
          </p:txBody>
        </p:sp>
        <p:sp>
          <p:nvSpPr>
            <p:cNvPr id="17" name="TextBox 17"/>
            <p:cNvSpPr txBox="1"/>
            <p:nvPr/>
          </p:nvSpPr>
          <p:spPr>
            <a:xfrm>
              <a:off x="0" y="158750"/>
              <a:ext cx="698500" cy="588389"/>
            </a:xfrm>
            <a:prstGeom prst="rect">
              <a:avLst/>
            </a:prstGeom>
          </p:spPr>
          <p:txBody>
            <a:bodyPr lIns="50800" tIns="50800" rIns="50800" bIns="50800" rtlCol="0" anchor="ctr"/>
            <a:lstStyle/>
            <a:p>
              <a:pPr algn="ctr">
                <a:lnSpc>
                  <a:spcPts val="2376"/>
                </a:lnSpc>
              </a:pPr>
              <a:endParaRPr/>
            </a:p>
          </p:txBody>
        </p:sp>
      </p:grpSp>
      <p:grpSp>
        <p:nvGrpSpPr>
          <p:cNvPr id="18" name="Group 18"/>
          <p:cNvGrpSpPr/>
          <p:nvPr/>
        </p:nvGrpSpPr>
        <p:grpSpPr>
          <a:xfrm rot="5400000">
            <a:off x="16487382" y="-1143916"/>
            <a:ext cx="1028700" cy="4345233"/>
            <a:chOff x="0" y="0"/>
            <a:chExt cx="698500" cy="2950467"/>
          </a:xfrm>
        </p:grpSpPr>
        <p:sp>
          <p:nvSpPr>
            <p:cNvPr id="19" name="Freeform 19"/>
            <p:cNvSpPr/>
            <p:nvPr/>
          </p:nvSpPr>
          <p:spPr>
            <a:xfrm>
              <a:off x="0" y="13661"/>
              <a:ext cx="698500" cy="2923144"/>
            </a:xfrm>
            <a:custGeom>
              <a:avLst/>
              <a:gdLst/>
              <a:ahLst/>
              <a:cxnLst/>
              <a:rect l="l" t="t" r="r" b="b"/>
              <a:pathLst>
                <a:path w="698500" h="2923144">
                  <a:moveTo>
                    <a:pt x="410743" y="22117"/>
                  </a:moveTo>
                  <a:lnTo>
                    <a:pt x="637007" y="153761"/>
                  </a:lnTo>
                  <a:cubicBezTo>
                    <a:pt x="675079" y="175912"/>
                    <a:pt x="698500" y="216636"/>
                    <a:pt x="698500" y="260683"/>
                  </a:cubicBezTo>
                  <a:lnTo>
                    <a:pt x="698500" y="2662462"/>
                  </a:lnTo>
                  <a:cubicBezTo>
                    <a:pt x="698500" y="2706509"/>
                    <a:pt x="675079" y="2747233"/>
                    <a:pt x="637007" y="2769383"/>
                  </a:cubicBezTo>
                  <a:lnTo>
                    <a:pt x="410743" y="2901028"/>
                  </a:lnTo>
                  <a:cubicBezTo>
                    <a:pt x="372730" y="2923144"/>
                    <a:pt x="325770" y="2923144"/>
                    <a:pt x="287757" y="2901028"/>
                  </a:cubicBezTo>
                  <a:lnTo>
                    <a:pt x="61493" y="2769383"/>
                  </a:lnTo>
                  <a:cubicBezTo>
                    <a:pt x="23421" y="2747233"/>
                    <a:pt x="0" y="2706509"/>
                    <a:pt x="0" y="2662462"/>
                  </a:cubicBezTo>
                  <a:lnTo>
                    <a:pt x="0" y="260683"/>
                  </a:lnTo>
                  <a:cubicBezTo>
                    <a:pt x="0" y="216636"/>
                    <a:pt x="23421" y="175912"/>
                    <a:pt x="61493" y="153761"/>
                  </a:cubicBezTo>
                  <a:lnTo>
                    <a:pt x="287757" y="22117"/>
                  </a:lnTo>
                  <a:cubicBezTo>
                    <a:pt x="325770" y="0"/>
                    <a:pt x="372730" y="0"/>
                    <a:pt x="410743" y="22117"/>
                  </a:cubicBezTo>
                  <a:close/>
                </a:path>
              </a:pathLst>
            </a:custGeom>
            <a:solidFill>
              <a:srgbClr val="00ADEF"/>
            </a:solidFill>
          </p:spPr>
          <p:txBody>
            <a:bodyPr/>
            <a:lstStyle/>
            <a:p>
              <a:endParaRPr lang="lv-LV"/>
            </a:p>
          </p:txBody>
        </p:sp>
        <p:sp>
          <p:nvSpPr>
            <p:cNvPr id="20" name="TextBox 20"/>
            <p:cNvSpPr txBox="1"/>
            <p:nvPr/>
          </p:nvSpPr>
          <p:spPr>
            <a:xfrm>
              <a:off x="0" y="158750"/>
              <a:ext cx="698500" cy="2652017"/>
            </a:xfrm>
            <a:prstGeom prst="rect">
              <a:avLst/>
            </a:prstGeom>
          </p:spPr>
          <p:txBody>
            <a:bodyPr lIns="50800" tIns="50800" rIns="50800" bIns="50800" rtlCol="0" anchor="ctr"/>
            <a:lstStyle/>
            <a:p>
              <a:pPr algn="ctr">
                <a:lnSpc>
                  <a:spcPts val="2376"/>
                </a:lnSpc>
              </a:pPr>
              <a:endParaRPr/>
            </a:p>
          </p:txBody>
        </p:sp>
      </p:grpSp>
      <p:grpSp>
        <p:nvGrpSpPr>
          <p:cNvPr id="21" name="Group 21"/>
          <p:cNvGrpSpPr/>
          <p:nvPr/>
        </p:nvGrpSpPr>
        <p:grpSpPr>
          <a:xfrm rot="5400000">
            <a:off x="15999637" y="-1117311"/>
            <a:ext cx="1028700" cy="5320722"/>
            <a:chOff x="0" y="0"/>
            <a:chExt cx="698500" cy="3612836"/>
          </a:xfrm>
        </p:grpSpPr>
        <p:sp>
          <p:nvSpPr>
            <p:cNvPr id="22" name="Freeform 22"/>
            <p:cNvSpPr/>
            <p:nvPr/>
          </p:nvSpPr>
          <p:spPr>
            <a:xfrm>
              <a:off x="0" y="13661"/>
              <a:ext cx="698500" cy="3585513"/>
            </a:xfrm>
            <a:custGeom>
              <a:avLst/>
              <a:gdLst/>
              <a:ahLst/>
              <a:cxnLst/>
              <a:rect l="l" t="t" r="r" b="b"/>
              <a:pathLst>
                <a:path w="698500" h="3585513">
                  <a:moveTo>
                    <a:pt x="410743" y="22117"/>
                  </a:moveTo>
                  <a:lnTo>
                    <a:pt x="637007" y="153761"/>
                  </a:lnTo>
                  <a:cubicBezTo>
                    <a:pt x="675079" y="175912"/>
                    <a:pt x="698500" y="216636"/>
                    <a:pt x="698500" y="260683"/>
                  </a:cubicBezTo>
                  <a:lnTo>
                    <a:pt x="698500" y="3324831"/>
                  </a:lnTo>
                  <a:cubicBezTo>
                    <a:pt x="698500" y="3368877"/>
                    <a:pt x="675079" y="3409602"/>
                    <a:pt x="637007" y="3431752"/>
                  </a:cubicBezTo>
                  <a:lnTo>
                    <a:pt x="410743" y="3563397"/>
                  </a:lnTo>
                  <a:cubicBezTo>
                    <a:pt x="372730" y="3585513"/>
                    <a:pt x="325770" y="3585513"/>
                    <a:pt x="287757" y="3563397"/>
                  </a:cubicBezTo>
                  <a:lnTo>
                    <a:pt x="61493" y="3431752"/>
                  </a:lnTo>
                  <a:cubicBezTo>
                    <a:pt x="23421" y="3409602"/>
                    <a:pt x="0" y="3368877"/>
                    <a:pt x="0" y="3324831"/>
                  </a:cubicBezTo>
                  <a:lnTo>
                    <a:pt x="0" y="260683"/>
                  </a:lnTo>
                  <a:cubicBezTo>
                    <a:pt x="0" y="216636"/>
                    <a:pt x="23421" y="175912"/>
                    <a:pt x="61493" y="153761"/>
                  </a:cubicBezTo>
                  <a:lnTo>
                    <a:pt x="287757" y="22117"/>
                  </a:lnTo>
                  <a:cubicBezTo>
                    <a:pt x="325770" y="0"/>
                    <a:pt x="372730" y="0"/>
                    <a:pt x="410743" y="22117"/>
                  </a:cubicBezTo>
                  <a:close/>
                </a:path>
              </a:pathLst>
            </a:custGeom>
            <a:solidFill>
              <a:srgbClr val="000B5D"/>
            </a:solidFill>
          </p:spPr>
          <p:txBody>
            <a:bodyPr/>
            <a:lstStyle/>
            <a:p>
              <a:endParaRPr lang="lv-LV"/>
            </a:p>
          </p:txBody>
        </p:sp>
        <p:sp>
          <p:nvSpPr>
            <p:cNvPr id="23" name="TextBox 23"/>
            <p:cNvSpPr txBox="1"/>
            <p:nvPr/>
          </p:nvSpPr>
          <p:spPr>
            <a:xfrm>
              <a:off x="0" y="158750"/>
              <a:ext cx="698500" cy="3314386"/>
            </a:xfrm>
            <a:prstGeom prst="rect">
              <a:avLst/>
            </a:prstGeom>
          </p:spPr>
          <p:txBody>
            <a:bodyPr lIns="50800" tIns="50800" rIns="50800" bIns="50800" rtlCol="0" anchor="ctr"/>
            <a:lstStyle/>
            <a:p>
              <a:pPr algn="ctr">
                <a:lnSpc>
                  <a:spcPts val="2376"/>
                </a:lnSpc>
              </a:pPr>
              <a:endParaRPr/>
            </a:p>
          </p:txBody>
        </p:sp>
      </p:grpSp>
      <p:grpSp>
        <p:nvGrpSpPr>
          <p:cNvPr id="24" name="Group 24"/>
          <p:cNvGrpSpPr/>
          <p:nvPr/>
        </p:nvGrpSpPr>
        <p:grpSpPr>
          <a:xfrm>
            <a:off x="11916723" y="8311194"/>
            <a:ext cx="2348933" cy="3614160"/>
            <a:chOff x="0" y="0"/>
            <a:chExt cx="698500" cy="1074739"/>
          </a:xfrm>
        </p:grpSpPr>
        <p:sp>
          <p:nvSpPr>
            <p:cNvPr id="25" name="Freeform 25"/>
            <p:cNvSpPr/>
            <p:nvPr/>
          </p:nvSpPr>
          <p:spPr>
            <a:xfrm>
              <a:off x="0" y="5983"/>
              <a:ext cx="698500" cy="1062774"/>
            </a:xfrm>
            <a:custGeom>
              <a:avLst/>
              <a:gdLst/>
              <a:ahLst/>
              <a:cxnLst/>
              <a:rect l="l" t="t" r="r" b="b"/>
              <a:pathLst>
                <a:path w="698500" h="1062774">
                  <a:moveTo>
                    <a:pt x="376180" y="9686"/>
                  </a:moveTo>
                  <a:lnTo>
                    <a:pt x="671570" y="181548"/>
                  </a:lnTo>
                  <a:cubicBezTo>
                    <a:pt x="688243" y="191249"/>
                    <a:pt x="698500" y="209084"/>
                    <a:pt x="698500" y="228374"/>
                  </a:cubicBezTo>
                  <a:lnTo>
                    <a:pt x="698500" y="834400"/>
                  </a:lnTo>
                  <a:cubicBezTo>
                    <a:pt x="698500" y="853689"/>
                    <a:pt x="688243" y="871524"/>
                    <a:pt x="671570" y="881225"/>
                  </a:cubicBezTo>
                  <a:lnTo>
                    <a:pt x="376180" y="1053088"/>
                  </a:lnTo>
                  <a:cubicBezTo>
                    <a:pt x="359533" y="1062774"/>
                    <a:pt x="338967" y="1062774"/>
                    <a:pt x="322320" y="1053088"/>
                  </a:cubicBezTo>
                  <a:lnTo>
                    <a:pt x="26930" y="881225"/>
                  </a:lnTo>
                  <a:cubicBezTo>
                    <a:pt x="10257" y="871524"/>
                    <a:pt x="0" y="853689"/>
                    <a:pt x="0" y="834400"/>
                  </a:cubicBezTo>
                  <a:lnTo>
                    <a:pt x="0" y="228374"/>
                  </a:lnTo>
                  <a:cubicBezTo>
                    <a:pt x="0" y="209084"/>
                    <a:pt x="10257" y="191249"/>
                    <a:pt x="26930" y="181548"/>
                  </a:cubicBezTo>
                  <a:lnTo>
                    <a:pt x="322320" y="9686"/>
                  </a:lnTo>
                  <a:cubicBezTo>
                    <a:pt x="338967" y="0"/>
                    <a:pt x="359533" y="0"/>
                    <a:pt x="376180" y="9686"/>
                  </a:cubicBezTo>
                  <a:close/>
                </a:path>
              </a:pathLst>
            </a:custGeom>
            <a:solidFill>
              <a:srgbClr val="000B5D"/>
            </a:solidFill>
          </p:spPr>
          <p:txBody>
            <a:bodyPr/>
            <a:lstStyle/>
            <a:p>
              <a:endParaRPr lang="lv-LV"/>
            </a:p>
          </p:txBody>
        </p:sp>
        <p:sp>
          <p:nvSpPr>
            <p:cNvPr id="26" name="TextBox 26"/>
            <p:cNvSpPr txBox="1"/>
            <p:nvPr/>
          </p:nvSpPr>
          <p:spPr>
            <a:xfrm>
              <a:off x="0" y="158750"/>
              <a:ext cx="698500" cy="776289"/>
            </a:xfrm>
            <a:prstGeom prst="rect">
              <a:avLst/>
            </a:prstGeom>
          </p:spPr>
          <p:txBody>
            <a:bodyPr lIns="50800" tIns="50800" rIns="50800" bIns="50800" rtlCol="0" anchor="ctr"/>
            <a:lstStyle/>
            <a:p>
              <a:pPr algn="ctr">
                <a:lnSpc>
                  <a:spcPts val="2376"/>
                </a:lnSpc>
              </a:pPr>
              <a:endParaRPr/>
            </a:p>
          </p:txBody>
        </p:sp>
      </p:grpSp>
      <p:sp>
        <p:nvSpPr>
          <p:cNvPr id="27" name="TextBox 27"/>
          <p:cNvSpPr txBox="1"/>
          <p:nvPr/>
        </p:nvSpPr>
        <p:spPr>
          <a:xfrm>
            <a:off x="1028700" y="2247900"/>
            <a:ext cx="7924667" cy="768615"/>
          </a:xfrm>
          <a:prstGeom prst="rect">
            <a:avLst/>
          </a:prstGeom>
        </p:spPr>
        <p:txBody>
          <a:bodyPr lIns="0" tIns="0" rIns="0" bIns="0" rtlCol="0" anchor="t">
            <a:spAutoFit/>
          </a:bodyPr>
          <a:lstStyle/>
          <a:p>
            <a:pPr>
              <a:lnSpc>
                <a:spcPts val="5931"/>
              </a:lnSpc>
            </a:pPr>
            <a:r>
              <a:rPr lang="en-US" sz="4236">
                <a:solidFill>
                  <a:srgbClr val="000B5D"/>
                </a:solidFill>
                <a:latin typeface="Poppins"/>
              </a:rPr>
              <a:t>OUR GOALS IN PROJECT</a:t>
            </a:r>
          </a:p>
        </p:txBody>
      </p:sp>
      <p:sp>
        <p:nvSpPr>
          <p:cNvPr id="28" name="TextBox 28"/>
          <p:cNvSpPr txBox="1"/>
          <p:nvPr/>
        </p:nvSpPr>
        <p:spPr>
          <a:xfrm>
            <a:off x="4578626" y="7170947"/>
            <a:ext cx="5817892" cy="476221"/>
          </a:xfrm>
          <a:prstGeom prst="rect">
            <a:avLst/>
          </a:prstGeom>
        </p:spPr>
        <p:txBody>
          <a:bodyPr lIns="0" tIns="0" rIns="0" bIns="0" rtlCol="0" anchor="t">
            <a:spAutoFit/>
          </a:bodyPr>
          <a:lstStyle/>
          <a:p>
            <a:pPr>
              <a:lnSpc>
                <a:spcPts val="3943"/>
              </a:lnSpc>
            </a:pPr>
            <a:r>
              <a:rPr lang="en-US" sz="2816" dirty="0">
                <a:solidFill>
                  <a:srgbClr val="FFFFFF"/>
                </a:solidFill>
                <a:latin typeface="Poppins Semi-Bold"/>
              </a:rPr>
              <a:t>CEO OF GETLIŅI EKO</a:t>
            </a:r>
          </a:p>
        </p:txBody>
      </p:sp>
      <p:sp>
        <p:nvSpPr>
          <p:cNvPr id="29" name="TextBox 29"/>
          <p:cNvSpPr txBox="1"/>
          <p:nvPr/>
        </p:nvSpPr>
        <p:spPr>
          <a:xfrm>
            <a:off x="4578626" y="8014718"/>
            <a:ext cx="3638864" cy="507228"/>
          </a:xfrm>
          <a:prstGeom prst="rect">
            <a:avLst/>
          </a:prstGeom>
        </p:spPr>
        <p:txBody>
          <a:bodyPr lIns="0" tIns="0" rIns="0" bIns="0" rtlCol="0" anchor="t">
            <a:spAutoFit/>
          </a:bodyPr>
          <a:lstStyle/>
          <a:p>
            <a:pPr>
              <a:lnSpc>
                <a:spcPts val="3943"/>
              </a:lnSpc>
            </a:pPr>
            <a:r>
              <a:rPr lang="en-US" sz="2816">
                <a:solidFill>
                  <a:srgbClr val="000B5D"/>
                </a:solidFill>
                <a:latin typeface="Poppins Semi-Bold"/>
              </a:rPr>
              <a:t>IMANTS STIRĀNS</a:t>
            </a:r>
          </a:p>
        </p:txBody>
      </p:sp>
      <p:sp>
        <p:nvSpPr>
          <p:cNvPr id="30" name="TextBox 30"/>
          <p:cNvSpPr txBox="1"/>
          <p:nvPr/>
        </p:nvSpPr>
        <p:spPr>
          <a:xfrm>
            <a:off x="1028700" y="3562747"/>
            <a:ext cx="10012919" cy="1580753"/>
          </a:xfrm>
          <a:prstGeom prst="rect">
            <a:avLst/>
          </a:prstGeom>
        </p:spPr>
        <p:txBody>
          <a:bodyPr lIns="0" tIns="0" rIns="0" bIns="0" rtlCol="0" anchor="t">
            <a:spAutoFit/>
          </a:bodyPr>
          <a:lstStyle/>
          <a:p>
            <a:pPr algn="just">
              <a:lnSpc>
                <a:spcPts val="3123"/>
              </a:lnSpc>
            </a:pPr>
            <a:r>
              <a:rPr lang="en-US" sz="2602">
                <a:solidFill>
                  <a:srgbClr val="000B5D"/>
                </a:solidFill>
                <a:latin typeface="Poppins"/>
              </a:rPr>
              <a:t>Our goal within the framework of the project is to ensure qualitative information regarding the project's progress on our website, media and social networks. Our communication plan ensures that we reach targeted audiences.</a:t>
            </a:r>
          </a:p>
        </p:txBody>
      </p:sp>
      <p:sp>
        <p:nvSpPr>
          <p:cNvPr id="31" name="Freeform 31"/>
          <p:cNvSpPr/>
          <p:nvPr/>
        </p:nvSpPr>
        <p:spPr>
          <a:xfrm>
            <a:off x="378255" y="315013"/>
            <a:ext cx="2083196" cy="1006058"/>
          </a:xfrm>
          <a:custGeom>
            <a:avLst/>
            <a:gdLst/>
            <a:ahLst/>
            <a:cxnLst/>
            <a:rect l="l" t="t" r="r" b="b"/>
            <a:pathLst>
              <a:path w="2083196" h="1006058">
                <a:moveTo>
                  <a:pt x="0" y="0"/>
                </a:moveTo>
                <a:lnTo>
                  <a:pt x="2083197" y="0"/>
                </a:lnTo>
                <a:lnTo>
                  <a:pt x="2083197" y="1006058"/>
                </a:lnTo>
                <a:lnTo>
                  <a:pt x="0" y="1006058"/>
                </a:lnTo>
                <a:lnTo>
                  <a:pt x="0" y="0"/>
                </a:lnTo>
                <a:close/>
              </a:path>
            </a:pathLst>
          </a:custGeom>
          <a:blipFill>
            <a:blip r:embed="rId4"/>
            <a:stretch>
              <a:fillRect/>
            </a:stretch>
          </a:blipFill>
        </p:spPr>
        <p:txBody>
          <a:bodyPr/>
          <a:lstStyle/>
          <a:p>
            <a:endParaRPr 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46066" y="2507158"/>
            <a:ext cx="4826469" cy="2057400"/>
            <a:chOff x="0" y="0"/>
            <a:chExt cx="1638616" cy="698500"/>
          </a:xfrm>
        </p:grpSpPr>
        <p:sp>
          <p:nvSpPr>
            <p:cNvPr id="3" name="Freeform 3"/>
            <p:cNvSpPr/>
            <p:nvPr/>
          </p:nvSpPr>
          <p:spPr>
            <a:xfrm>
              <a:off x="3388" y="0"/>
              <a:ext cx="1631839" cy="698500"/>
            </a:xfrm>
            <a:custGeom>
              <a:avLst/>
              <a:gdLst/>
              <a:ahLst/>
              <a:cxnLst/>
              <a:rect l="l" t="t" r="r" b="b"/>
              <a:pathLst>
                <a:path w="1631839" h="698500">
                  <a:moveTo>
                    <a:pt x="1626355" y="364501"/>
                  </a:moveTo>
                  <a:lnTo>
                    <a:pt x="1440901" y="683249"/>
                  </a:lnTo>
                  <a:cubicBezTo>
                    <a:pt x="1435408" y="692691"/>
                    <a:pt x="1425308" y="698500"/>
                    <a:pt x="1414383" y="698500"/>
                  </a:cubicBezTo>
                  <a:lnTo>
                    <a:pt x="217457" y="698500"/>
                  </a:lnTo>
                  <a:cubicBezTo>
                    <a:pt x="206532" y="698500"/>
                    <a:pt x="196432" y="692691"/>
                    <a:pt x="190939" y="683249"/>
                  </a:cubicBezTo>
                  <a:lnTo>
                    <a:pt x="5485" y="364501"/>
                  </a:lnTo>
                  <a:cubicBezTo>
                    <a:pt x="0" y="355073"/>
                    <a:pt x="0" y="343427"/>
                    <a:pt x="5485" y="333999"/>
                  </a:cubicBezTo>
                  <a:lnTo>
                    <a:pt x="190939" y="15251"/>
                  </a:lnTo>
                  <a:cubicBezTo>
                    <a:pt x="196432" y="5809"/>
                    <a:pt x="206532" y="0"/>
                    <a:pt x="217457" y="0"/>
                  </a:cubicBezTo>
                  <a:lnTo>
                    <a:pt x="1414383" y="0"/>
                  </a:lnTo>
                  <a:cubicBezTo>
                    <a:pt x="1425308" y="0"/>
                    <a:pt x="1435408" y="5809"/>
                    <a:pt x="1440901" y="15251"/>
                  </a:cubicBezTo>
                  <a:lnTo>
                    <a:pt x="1626355" y="333999"/>
                  </a:lnTo>
                  <a:cubicBezTo>
                    <a:pt x="1631840" y="343427"/>
                    <a:pt x="1631840" y="355073"/>
                    <a:pt x="1626355" y="364501"/>
                  </a:cubicBezTo>
                  <a:close/>
                </a:path>
              </a:pathLst>
            </a:custGeom>
            <a:solidFill>
              <a:srgbClr val="00ADEF"/>
            </a:solidFill>
          </p:spPr>
          <p:txBody>
            <a:bodyPr/>
            <a:lstStyle/>
            <a:p>
              <a:endParaRPr lang="lv-LV"/>
            </a:p>
          </p:txBody>
        </p:sp>
        <p:sp>
          <p:nvSpPr>
            <p:cNvPr id="4" name="TextBox 4"/>
            <p:cNvSpPr txBox="1"/>
            <p:nvPr/>
          </p:nvSpPr>
          <p:spPr>
            <a:xfrm>
              <a:off x="114300" y="19050"/>
              <a:ext cx="1410016" cy="679450"/>
            </a:xfrm>
            <a:prstGeom prst="rect">
              <a:avLst/>
            </a:prstGeom>
          </p:spPr>
          <p:txBody>
            <a:bodyPr lIns="50800" tIns="50800" rIns="50800" bIns="50800" rtlCol="0" anchor="ctr"/>
            <a:lstStyle/>
            <a:p>
              <a:pPr algn="ctr">
                <a:lnSpc>
                  <a:spcPts val="2376"/>
                </a:lnSpc>
              </a:pPr>
              <a:endParaRPr/>
            </a:p>
          </p:txBody>
        </p:sp>
      </p:grpSp>
      <p:grpSp>
        <p:nvGrpSpPr>
          <p:cNvPr id="5" name="Group 5"/>
          <p:cNvGrpSpPr/>
          <p:nvPr/>
        </p:nvGrpSpPr>
        <p:grpSpPr>
          <a:xfrm>
            <a:off x="12316566" y="2943835"/>
            <a:ext cx="8679475" cy="7458924"/>
            <a:chOff x="0" y="0"/>
            <a:chExt cx="812800" cy="698500"/>
          </a:xfrm>
        </p:grpSpPr>
        <p:sp>
          <p:nvSpPr>
            <p:cNvPr id="6" name="Freeform 6"/>
            <p:cNvSpPr/>
            <p:nvPr/>
          </p:nvSpPr>
          <p:spPr>
            <a:xfrm>
              <a:off x="1884" y="0"/>
              <a:ext cx="809032" cy="698500"/>
            </a:xfrm>
            <a:custGeom>
              <a:avLst/>
              <a:gdLst/>
              <a:ahLst/>
              <a:cxnLst/>
              <a:rect l="l" t="t" r="r" b="b"/>
              <a:pathLst>
                <a:path w="809032" h="698500">
                  <a:moveTo>
                    <a:pt x="805982" y="357731"/>
                  </a:moveTo>
                  <a:lnTo>
                    <a:pt x="612650" y="690019"/>
                  </a:lnTo>
                  <a:cubicBezTo>
                    <a:pt x="609595" y="695270"/>
                    <a:pt x="603979" y="698500"/>
                    <a:pt x="597904" y="698500"/>
                  </a:cubicBezTo>
                  <a:lnTo>
                    <a:pt x="211128" y="698500"/>
                  </a:lnTo>
                  <a:cubicBezTo>
                    <a:pt x="205053" y="698500"/>
                    <a:pt x="199437" y="695270"/>
                    <a:pt x="196382" y="690019"/>
                  </a:cubicBezTo>
                  <a:lnTo>
                    <a:pt x="3050" y="357731"/>
                  </a:lnTo>
                  <a:cubicBezTo>
                    <a:pt x="0" y="352488"/>
                    <a:pt x="0" y="346012"/>
                    <a:pt x="3050" y="340769"/>
                  </a:cubicBezTo>
                  <a:lnTo>
                    <a:pt x="196382" y="8481"/>
                  </a:lnTo>
                  <a:cubicBezTo>
                    <a:pt x="199437" y="3230"/>
                    <a:pt x="205053" y="0"/>
                    <a:pt x="211128" y="0"/>
                  </a:cubicBezTo>
                  <a:lnTo>
                    <a:pt x="597904" y="0"/>
                  </a:lnTo>
                  <a:cubicBezTo>
                    <a:pt x="603979" y="0"/>
                    <a:pt x="609595" y="3230"/>
                    <a:pt x="612650" y="8481"/>
                  </a:cubicBezTo>
                  <a:lnTo>
                    <a:pt x="805982" y="340769"/>
                  </a:lnTo>
                  <a:cubicBezTo>
                    <a:pt x="809032" y="346012"/>
                    <a:pt x="809032" y="352488"/>
                    <a:pt x="805982" y="357731"/>
                  </a:cubicBezTo>
                  <a:close/>
                </a:path>
              </a:pathLst>
            </a:custGeom>
            <a:solidFill>
              <a:srgbClr val="000B5D"/>
            </a:solidFill>
          </p:spPr>
          <p:txBody>
            <a:bodyPr/>
            <a:lstStyle/>
            <a:p>
              <a:endParaRPr lang="lv-LV"/>
            </a:p>
          </p:txBody>
        </p:sp>
        <p:sp>
          <p:nvSpPr>
            <p:cNvPr id="7" name="TextBox 7"/>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grpSp>
        <p:nvGrpSpPr>
          <p:cNvPr id="8" name="Group 8"/>
          <p:cNvGrpSpPr/>
          <p:nvPr/>
        </p:nvGrpSpPr>
        <p:grpSpPr>
          <a:xfrm>
            <a:off x="12851646" y="2856467"/>
            <a:ext cx="8815309" cy="7633660"/>
            <a:chOff x="0" y="0"/>
            <a:chExt cx="4282440" cy="3708400"/>
          </a:xfrm>
        </p:grpSpPr>
        <p:sp>
          <p:nvSpPr>
            <p:cNvPr id="9" name="Freeform 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61976" t="-521" b="-24334"/>
              </a:stretch>
            </a:blipFill>
          </p:spPr>
          <p:txBody>
            <a:bodyPr/>
            <a:lstStyle/>
            <a:p>
              <a:endParaRPr lang="lv-LV"/>
            </a:p>
          </p:txBody>
        </p:sp>
      </p:grpSp>
      <p:grpSp>
        <p:nvGrpSpPr>
          <p:cNvPr id="10" name="Group 10"/>
          <p:cNvGrpSpPr/>
          <p:nvPr/>
        </p:nvGrpSpPr>
        <p:grpSpPr>
          <a:xfrm>
            <a:off x="9953096" y="7977167"/>
            <a:ext cx="3378210" cy="2903149"/>
            <a:chOff x="0" y="0"/>
            <a:chExt cx="812800" cy="698500"/>
          </a:xfrm>
        </p:grpSpPr>
        <p:sp>
          <p:nvSpPr>
            <p:cNvPr id="11" name="Freeform 11"/>
            <p:cNvSpPr/>
            <p:nvPr/>
          </p:nvSpPr>
          <p:spPr>
            <a:xfrm>
              <a:off x="4841" y="0"/>
              <a:ext cx="803119" cy="698500"/>
            </a:xfrm>
            <a:custGeom>
              <a:avLst/>
              <a:gdLst/>
              <a:ahLst/>
              <a:cxnLst/>
              <a:rect l="l" t="t" r="r" b="b"/>
              <a:pathLst>
                <a:path w="803119" h="698500">
                  <a:moveTo>
                    <a:pt x="795282" y="371039"/>
                  </a:moveTo>
                  <a:lnTo>
                    <a:pt x="617436" y="676711"/>
                  </a:lnTo>
                  <a:cubicBezTo>
                    <a:pt x="609588" y="690201"/>
                    <a:pt x="595157" y="698500"/>
                    <a:pt x="579550" y="698500"/>
                  </a:cubicBezTo>
                  <a:lnTo>
                    <a:pt x="223568" y="698500"/>
                  </a:lnTo>
                  <a:cubicBezTo>
                    <a:pt x="207961" y="698500"/>
                    <a:pt x="193530" y="690201"/>
                    <a:pt x="185682" y="676711"/>
                  </a:cubicBezTo>
                  <a:lnTo>
                    <a:pt x="7836" y="371039"/>
                  </a:lnTo>
                  <a:cubicBezTo>
                    <a:pt x="0" y="357570"/>
                    <a:pt x="0" y="340930"/>
                    <a:pt x="7836" y="327461"/>
                  </a:cubicBezTo>
                  <a:lnTo>
                    <a:pt x="185682" y="21789"/>
                  </a:lnTo>
                  <a:cubicBezTo>
                    <a:pt x="193530" y="8299"/>
                    <a:pt x="207961" y="0"/>
                    <a:pt x="223568" y="0"/>
                  </a:cubicBezTo>
                  <a:lnTo>
                    <a:pt x="579550" y="0"/>
                  </a:lnTo>
                  <a:cubicBezTo>
                    <a:pt x="595157" y="0"/>
                    <a:pt x="609588" y="8299"/>
                    <a:pt x="617436" y="21789"/>
                  </a:cubicBezTo>
                  <a:lnTo>
                    <a:pt x="795282" y="327461"/>
                  </a:lnTo>
                  <a:cubicBezTo>
                    <a:pt x="803118" y="340930"/>
                    <a:pt x="803118" y="357570"/>
                    <a:pt x="795282" y="371039"/>
                  </a:cubicBezTo>
                  <a:close/>
                </a:path>
              </a:pathLst>
            </a:custGeom>
            <a:solidFill>
              <a:srgbClr val="00ADEF"/>
            </a:solidFill>
          </p:spPr>
          <p:txBody>
            <a:bodyPr/>
            <a:lstStyle/>
            <a:p>
              <a:endParaRPr lang="lv-LV"/>
            </a:p>
          </p:txBody>
        </p:sp>
        <p:sp>
          <p:nvSpPr>
            <p:cNvPr id="12" name="TextBox 12"/>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grpSp>
        <p:nvGrpSpPr>
          <p:cNvPr id="13" name="Group 13"/>
          <p:cNvGrpSpPr/>
          <p:nvPr/>
        </p:nvGrpSpPr>
        <p:grpSpPr>
          <a:xfrm>
            <a:off x="10198789" y="7614798"/>
            <a:ext cx="3949805" cy="3420353"/>
            <a:chOff x="0" y="0"/>
            <a:chExt cx="4282440" cy="3708400"/>
          </a:xfrm>
        </p:grpSpPr>
        <p:sp>
          <p:nvSpPr>
            <p:cNvPr id="14" name="Freeform 1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t="-7739" b="-7739"/>
              </a:stretch>
            </a:blipFill>
          </p:spPr>
          <p:txBody>
            <a:bodyPr/>
            <a:lstStyle/>
            <a:p>
              <a:endParaRPr lang="lv-LV"/>
            </a:p>
          </p:txBody>
        </p:sp>
      </p:grpSp>
      <p:grpSp>
        <p:nvGrpSpPr>
          <p:cNvPr id="15" name="Group 15"/>
          <p:cNvGrpSpPr/>
          <p:nvPr/>
        </p:nvGrpSpPr>
        <p:grpSpPr>
          <a:xfrm>
            <a:off x="13197663" y="9258300"/>
            <a:ext cx="2394065" cy="2057400"/>
            <a:chOff x="0" y="0"/>
            <a:chExt cx="812800" cy="698500"/>
          </a:xfrm>
        </p:grpSpPr>
        <p:sp>
          <p:nvSpPr>
            <p:cNvPr id="16" name="Freeform 16"/>
            <p:cNvSpPr/>
            <p:nvPr/>
          </p:nvSpPr>
          <p:spPr>
            <a:xfrm>
              <a:off x="6831" y="0"/>
              <a:ext cx="799139" cy="698500"/>
            </a:xfrm>
            <a:custGeom>
              <a:avLst/>
              <a:gdLst/>
              <a:ahLst/>
              <a:cxnLst/>
              <a:rect l="l" t="t" r="r" b="b"/>
              <a:pathLst>
                <a:path w="799139" h="698500">
                  <a:moveTo>
                    <a:pt x="788080" y="379996"/>
                  </a:moveTo>
                  <a:lnTo>
                    <a:pt x="620658" y="667754"/>
                  </a:lnTo>
                  <a:cubicBezTo>
                    <a:pt x="609582" y="686789"/>
                    <a:pt x="589221" y="698500"/>
                    <a:pt x="567197" y="698500"/>
                  </a:cubicBezTo>
                  <a:lnTo>
                    <a:pt x="231941" y="698500"/>
                  </a:lnTo>
                  <a:cubicBezTo>
                    <a:pt x="209918" y="698500"/>
                    <a:pt x="189556" y="686789"/>
                    <a:pt x="178480" y="667754"/>
                  </a:cubicBezTo>
                  <a:lnTo>
                    <a:pt x="11058" y="379996"/>
                  </a:lnTo>
                  <a:cubicBezTo>
                    <a:pt x="0" y="360990"/>
                    <a:pt x="0" y="337510"/>
                    <a:pt x="11058" y="318504"/>
                  </a:cubicBezTo>
                  <a:lnTo>
                    <a:pt x="178480" y="30746"/>
                  </a:lnTo>
                  <a:cubicBezTo>
                    <a:pt x="189556" y="11711"/>
                    <a:pt x="209918" y="0"/>
                    <a:pt x="231941" y="0"/>
                  </a:cubicBezTo>
                  <a:lnTo>
                    <a:pt x="567197" y="0"/>
                  </a:lnTo>
                  <a:cubicBezTo>
                    <a:pt x="589221" y="0"/>
                    <a:pt x="609582" y="11711"/>
                    <a:pt x="620658" y="30746"/>
                  </a:cubicBezTo>
                  <a:lnTo>
                    <a:pt x="788080" y="318504"/>
                  </a:lnTo>
                  <a:cubicBezTo>
                    <a:pt x="799138" y="337510"/>
                    <a:pt x="799138" y="360990"/>
                    <a:pt x="788080" y="379996"/>
                  </a:cubicBezTo>
                  <a:close/>
                </a:path>
              </a:pathLst>
            </a:custGeom>
            <a:solidFill>
              <a:srgbClr val="000B5D"/>
            </a:solidFill>
          </p:spPr>
          <p:txBody>
            <a:bodyPr/>
            <a:lstStyle/>
            <a:p>
              <a:endParaRPr lang="lv-LV"/>
            </a:p>
          </p:txBody>
        </p:sp>
        <p:sp>
          <p:nvSpPr>
            <p:cNvPr id="17" name="TextBox 17"/>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grpSp>
        <p:nvGrpSpPr>
          <p:cNvPr id="18" name="Group 18"/>
          <p:cNvGrpSpPr/>
          <p:nvPr/>
        </p:nvGrpSpPr>
        <p:grpSpPr>
          <a:xfrm>
            <a:off x="1028700" y="6811076"/>
            <a:ext cx="4604091" cy="2124269"/>
            <a:chOff x="0" y="0"/>
            <a:chExt cx="1513913" cy="698500"/>
          </a:xfrm>
        </p:grpSpPr>
        <p:sp>
          <p:nvSpPr>
            <p:cNvPr id="19" name="Freeform 19"/>
            <p:cNvSpPr/>
            <p:nvPr/>
          </p:nvSpPr>
          <p:spPr>
            <a:xfrm>
              <a:off x="3552" y="0"/>
              <a:ext cx="1506809" cy="698500"/>
            </a:xfrm>
            <a:custGeom>
              <a:avLst/>
              <a:gdLst/>
              <a:ahLst/>
              <a:cxnLst/>
              <a:rect l="l" t="t" r="r" b="b"/>
              <a:pathLst>
                <a:path w="1506809" h="698500">
                  <a:moveTo>
                    <a:pt x="1501059" y="365238"/>
                  </a:moveTo>
                  <a:lnTo>
                    <a:pt x="1316463" y="682512"/>
                  </a:lnTo>
                  <a:cubicBezTo>
                    <a:pt x="1310704" y="692411"/>
                    <a:pt x="1300116" y="698500"/>
                    <a:pt x="1288664" y="698500"/>
                  </a:cubicBezTo>
                  <a:lnTo>
                    <a:pt x="218145" y="698500"/>
                  </a:lnTo>
                  <a:cubicBezTo>
                    <a:pt x="206693" y="698500"/>
                    <a:pt x="196105" y="692411"/>
                    <a:pt x="190346" y="682512"/>
                  </a:cubicBezTo>
                  <a:lnTo>
                    <a:pt x="5750" y="365238"/>
                  </a:lnTo>
                  <a:cubicBezTo>
                    <a:pt x="0" y="355355"/>
                    <a:pt x="0" y="343145"/>
                    <a:pt x="5750" y="333262"/>
                  </a:cubicBezTo>
                  <a:lnTo>
                    <a:pt x="190346" y="15988"/>
                  </a:lnTo>
                  <a:cubicBezTo>
                    <a:pt x="196105" y="6089"/>
                    <a:pt x="206693" y="0"/>
                    <a:pt x="218145" y="0"/>
                  </a:cubicBezTo>
                  <a:lnTo>
                    <a:pt x="1288664" y="0"/>
                  </a:lnTo>
                  <a:cubicBezTo>
                    <a:pt x="1300116" y="0"/>
                    <a:pt x="1310704" y="6089"/>
                    <a:pt x="1316463" y="15988"/>
                  </a:cubicBezTo>
                  <a:lnTo>
                    <a:pt x="1501059" y="333262"/>
                  </a:lnTo>
                  <a:cubicBezTo>
                    <a:pt x="1506809" y="343145"/>
                    <a:pt x="1506809" y="355355"/>
                    <a:pt x="1501059" y="365238"/>
                  </a:cubicBezTo>
                  <a:close/>
                </a:path>
              </a:pathLst>
            </a:custGeom>
            <a:solidFill>
              <a:srgbClr val="000000">
                <a:alpha val="0"/>
              </a:srgbClr>
            </a:solidFill>
            <a:ln w="47625" cap="sq">
              <a:solidFill>
                <a:srgbClr val="000B5D"/>
              </a:solidFill>
              <a:prstDash val="solid"/>
              <a:miter/>
            </a:ln>
          </p:spPr>
          <p:txBody>
            <a:bodyPr/>
            <a:lstStyle/>
            <a:p>
              <a:endParaRPr lang="lv-LV"/>
            </a:p>
          </p:txBody>
        </p:sp>
        <p:sp>
          <p:nvSpPr>
            <p:cNvPr id="20" name="TextBox 20"/>
            <p:cNvSpPr txBox="1"/>
            <p:nvPr/>
          </p:nvSpPr>
          <p:spPr>
            <a:xfrm>
              <a:off x="114300" y="19050"/>
              <a:ext cx="1285313" cy="679450"/>
            </a:xfrm>
            <a:prstGeom prst="rect">
              <a:avLst/>
            </a:prstGeom>
          </p:spPr>
          <p:txBody>
            <a:bodyPr lIns="50800" tIns="50800" rIns="50800" bIns="50800" rtlCol="0" anchor="ctr"/>
            <a:lstStyle/>
            <a:p>
              <a:pPr algn="ctr">
                <a:lnSpc>
                  <a:spcPts val="2376"/>
                </a:lnSpc>
              </a:pPr>
              <a:endParaRPr/>
            </a:p>
          </p:txBody>
        </p:sp>
      </p:grpSp>
      <p:grpSp>
        <p:nvGrpSpPr>
          <p:cNvPr id="21" name="Group 21"/>
          <p:cNvGrpSpPr/>
          <p:nvPr/>
        </p:nvGrpSpPr>
        <p:grpSpPr>
          <a:xfrm>
            <a:off x="6005351" y="4208652"/>
            <a:ext cx="4604091" cy="2124269"/>
            <a:chOff x="0" y="0"/>
            <a:chExt cx="1513913" cy="698500"/>
          </a:xfrm>
        </p:grpSpPr>
        <p:sp>
          <p:nvSpPr>
            <p:cNvPr id="22" name="Freeform 22"/>
            <p:cNvSpPr/>
            <p:nvPr/>
          </p:nvSpPr>
          <p:spPr>
            <a:xfrm>
              <a:off x="3552" y="0"/>
              <a:ext cx="1506809" cy="698500"/>
            </a:xfrm>
            <a:custGeom>
              <a:avLst/>
              <a:gdLst/>
              <a:ahLst/>
              <a:cxnLst/>
              <a:rect l="l" t="t" r="r" b="b"/>
              <a:pathLst>
                <a:path w="1506809" h="698500">
                  <a:moveTo>
                    <a:pt x="1501059" y="365238"/>
                  </a:moveTo>
                  <a:lnTo>
                    <a:pt x="1316463" y="682512"/>
                  </a:lnTo>
                  <a:cubicBezTo>
                    <a:pt x="1310704" y="692411"/>
                    <a:pt x="1300116" y="698500"/>
                    <a:pt x="1288664" y="698500"/>
                  </a:cubicBezTo>
                  <a:lnTo>
                    <a:pt x="218145" y="698500"/>
                  </a:lnTo>
                  <a:cubicBezTo>
                    <a:pt x="206693" y="698500"/>
                    <a:pt x="196105" y="692411"/>
                    <a:pt x="190346" y="682512"/>
                  </a:cubicBezTo>
                  <a:lnTo>
                    <a:pt x="5750" y="365238"/>
                  </a:lnTo>
                  <a:cubicBezTo>
                    <a:pt x="0" y="355355"/>
                    <a:pt x="0" y="343145"/>
                    <a:pt x="5750" y="333262"/>
                  </a:cubicBezTo>
                  <a:lnTo>
                    <a:pt x="190346" y="15988"/>
                  </a:lnTo>
                  <a:cubicBezTo>
                    <a:pt x="196105" y="6089"/>
                    <a:pt x="206693" y="0"/>
                    <a:pt x="218145" y="0"/>
                  </a:cubicBezTo>
                  <a:lnTo>
                    <a:pt x="1288664" y="0"/>
                  </a:lnTo>
                  <a:cubicBezTo>
                    <a:pt x="1300116" y="0"/>
                    <a:pt x="1310704" y="6089"/>
                    <a:pt x="1316463" y="15988"/>
                  </a:cubicBezTo>
                  <a:lnTo>
                    <a:pt x="1501059" y="333262"/>
                  </a:lnTo>
                  <a:cubicBezTo>
                    <a:pt x="1506809" y="343145"/>
                    <a:pt x="1506809" y="355355"/>
                    <a:pt x="1501059" y="365238"/>
                  </a:cubicBezTo>
                  <a:close/>
                </a:path>
              </a:pathLst>
            </a:custGeom>
            <a:solidFill>
              <a:srgbClr val="000000">
                <a:alpha val="0"/>
              </a:srgbClr>
            </a:solidFill>
            <a:ln w="47625" cap="sq">
              <a:solidFill>
                <a:srgbClr val="000B5D"/>
              </a:solidFill>
              <a:prstDash val="solid"/>
              <a:miter/>
            </a:ln>
          </p:spPr>
          <p:txBody>
            <a:bodyPr/>
            <a:lstStyle/>
            <a:p>
              <a:endParaRPr lang="lv-LV"/>
            </a:p>
          </p:txBody>
        </p:sp>
        <p:sp>
          <p:nvSpPr>
            <p:cNvPr id="23" name="TextBox 23"/>
            <p:cNvSpPr txBox="1"/>
            <p:nvPr/>
          </p:nvSpPr>
          <p:spPr>
            <a:xfrm>
              <a:off x="114300" y="19050"/>
              <a:ext cx="1285313" cy="679450"/>
            </a:xfrm>
            <a:prstGeom prst="rect">
              <a:avLst/>
            </a:prstGeom>
          </p:spPr>
          <p:txBody>
            <a:bodyPr lIns="50800" tIns="50800" rIns="50800" bIns="50800" rtlCol="0" anchor="ctr"/>
            <a:lstStyle/>
            <a:p>
              <a:pPr algn="ctr">
                <a:lnSpc>
                  <a:spcPts val="2376"/>
                </a:lnSpc>
              </a:pPr>
              <a:endParaRPr/>
            </a:p>
          </p:txBody>
        </p:sp>
      </p:grpSp>
      <p:grpSp>
        <p:nvGrpSpPr>
          <p:cNvPr id="24" name="Group 24"/>
          <p:cNvGrpSpPr/>
          <p:nvPr/>
        </p:nvGrpSpPr>
        <p:grpSpPr>
          <a:xfrm>
            <a:off x="6004273" y="6811076"/>
            <a:ext cx="4604091" cy="2124269"/>
            <a:chOff x="0" y="0"/>
            <a:chExt cx="1513913" cy="698500"/>
          </a:xfrm>
        </p:grpSpPr>
        <p:sp>
          <p:nvSpPr>
            <p:cNvPr id="25" name="Freeform 25"/>
            <p:cNvSpPr/>
            <p:nvPr/>
          </p:nvSpPr>
          <p:spPr>
            <a:xfrm>
              <a:off x="3552" y="0"/>
              <a:ext cx="1506809" cy="698500"/>
            </a:xfrm>
            <a:custGeom>
              <a:avLst/>
              <a:gdLst/>
              <a:ahLst/>
              <a:cxnLst/>
              <a:rect l="l" t="t" r="r" b="b"/>
              <a:pathLst>
                <a:path w="1506809" h="698500">
                  <a:moveTo>
                    <a:pt x="1501059" y="365238"/>
                  </a:moveTo>
                  <a:lnTo>
                    <a:pt x="1316463" y="682512"/>
                  </a:lnTo>
                  <a:cubicBezTo>
                    <a:pt x="1310704" y="692411"/>
                    <a:pt x="1300116" y="698500"/>
                    <a:pt x="1288664" y="698500"/>
                  </a:cubicBezTo>
                  <a:lnTo>
                    <a:pt x="218145" y="698500"/>
                  </a:lnTo>
                  <a:cubicBezTo>
                    <a:pt x="206693" y="698500"/>
                    <a:pt x="196105" y="692411"/>
                    <a:pt x="190346" y="682512"/>
                  </a:cubicBezTo>
                  <a:lnTo>
                    <a:pt x="5750" y="365238"/>
                  </a:lnTo>
                  <a:cubicBezTo>
                    <a:pt x="0" y="355355"/>
                    <a:pt x="0" y="343145"/>
                    <a:pt x="5750" y="333262"/>
                  </a:cubicBezTo>
                  <a:lnTo>
                    <a:pt x="190346" y="15988"/>
                  </a:lnTo>
                  <a:cubicBezTo>
                    <a:pt x="196105" y="6089"/>
                    <a:pt x="206693" y="0"/>
                    <a:pt x="218145" y="0"/>
                  </a:cubicBezTo>
                  <a:lnTo>
                    <a:pt x="1288664" y="0"/>
                  </a:lnTo>
                  <a:cubicBezTo>
                    <a:pt x="1300116" y="0"/>
                    <a:pt x="1310704" y="6089"/>
                    <a:pt x="1316463" y="15988"/>
                  </a:cubicBezTo>
                  <a:lnTo>
                    <a:pt x="1501059" y="333262"/>
                  </a:lnTo>
                  <a:cubicBezTo>
                    <a:pt x="1506809" y="343145"/>
                    <a:pt x="1506809" y="355355"/>
                    <a:pt x="1501059" y="365238"/>
                  </a:cubicBezTo>
                  <a:close/>
                </a:path>
              </a:pathLst>
            </a:custGeom>
            <a:solidFill>
              <a:srgbClr val="000000">
                <a:alpha val="0"/>
              </a:srgbClr>
            </a:solidFill>
            <a:ln w="47625" cap="sq">
              <a:solidFill>
                <a:srgbClr val="000B5D"/>
              </a:solidFill>
              <a:prstDash val="solid"/>
              <a:miter/>
            </a:ln>
          </p:spPr>
          <p:txBody>
            <a:bodyPr/>
            <a:lstStyle/>
            <a:p>
              <a:endParaRPr lang="lv-LV"/>
            </a:p>
          </p:txBody>
        </p:sp>
        <p:sp>
          <p:nvSpPr>
            <p:cNvPr id="26" name="TextBox 26"/>
            <p:cNvSpPr txBox="1"/>
            <p:nvPr/>
          </p:nvSpPr>
          <p:spPr>
            <a:xfrm>
              <a:off x="114300" y="19050"/>
              <a:ext cx="1285313" cy="679450"/>
            </a:xfrm>
            <a:prstGeom prst="rect">
              <a:avLst/>
            </a:prstGeom>
          </p:spPr>
          <p:txBody>
            <a:bodyPr lIns="50800" tIns="50800" rIns="50800" bIns="50800" rtlCol="0" anchor="ctr"/>
            <a:lstStyle/>
            <a:p>
              <a:pPr algn="ctr">
                <a:lnSpc>
                  <a:spcPts val="2376"/>
                </a:lnSpc>
              </a:pPr>
              <a:endParaRPr/>
            </a:p>
          </p:txBody>
        </p:sp>
      </p:grpSp>
      <p:sp>
        <p:nvSpPr>
          <p:cNvPr id="27" name="TextBox 27"/>
          <p:cNvSpPr txBox="1"/>
          <p:nvPr/>
        </p:nvSpPr>
        <p:spPr>
          <a:xfrm>
            <a:off x="1028700" y="2740127"/>
            <a:ext cx="12306945" cy="1144674"/>
          </a:xfrm>
          <a:prstGeom prst="rect">
            <a:avLst/>
          </a:prstGeom>
        </p:spPr>
        <p:txBody>
          <a:bodyPr lIns="0" tIns="0" rIns="0" bIns="0" rtlCol="0" anchor="t">
            <a:spAutoFit/>
          </a:bodyPr>
          <a:lstStyle/>
          <a:p>
            <a:pPr algn="just">
              <a:lnSpc>
                <a:spcPts val="2991"/>
              </a:lnSpc>
            </a:pPr>
            <a:r>
              <a:rPr lang="en-US" sz="2492">
                <a:solidFill>
                  <a:srgbClr val="000B5D"/>
                </a:solidFill>
                <a:latin typeface="Poppins"/>
              </a:rPr>
              <a:t>Good communication plan defines clear objectives (adapted to various relevant target audiences) and set out a description and timing for each activity</a:t>
            </a:r>
          </a:p>
        </p:txBody>
      </p:sp>
      <p:sp>
        <p:nvSpPr>
          <p:cNvPr id="28" name="TextBox 28"/>
          <p:cNvSpPr txBox="1"/>
          <p:nvPr/>
        </p:nvSpPr>
        <p:spPr>
          <a:xfrm>
            <a:off x="1811195" y="4367567"/>
            <a:ext cx="843479" cy="528093"/>
          </a:xfrm>
          <a:prstGeom prst="rect">
            <a:avLst/>
          </a:prstGeom>
        </p:spPr>
        <p:txBody>
          <a:bodyPr lIns="0" tIns="0" rIns="0" bIns="0" rtlCol="0" anchor="t">
            <a:spAutoFit/>
          </a:bodyPr>
          <a:lstStyle/>
          <a:p>
            <a:pPr>
              <a:lnSpc>
                <a:spcPts val="4128"/>
              </a:lnSpc>
            </a:pPr>
            <a:r>
              <a:rPr lang="en-US" sz="2948">
                <a:solidFill>
                  <a:srgbClr val="000B5D"/>
                </a:solidFill>
                <a:latin typeface="Poppins Semi-Bold"/>
              </a:rPr>
              <a:t>1</a:t>
            </a:r>
          </a:p>
        </p:txBody>
      </p:sp>
      <p:sp>
        <p:nvSpPr>
          <p:cNvPr id="29" name="TextBox 29"/>
          <p:cNvSpPr txBox="1"/>
          <p:nvPr/>
        </p:nvSpPr>
        <p:spPr>
          <a:xfrm>
            <a:off x="1811195" y="4837523"/>
            <a:ext cx="3270816" cy="441818"/>
          </a:xfrm>
          <a:prstGeom prst="rect">
            <a:avLst/>
          </a:prstGeom>
        </p:spPr>
        <p:txBody>
          <a:bodyPr lIns="0" tIns="0" rIns="0" bIns="0" rtlCol="0" anchor="t">
            <a:spAutoFit/>
          </a:bodyPr>
          <a:lstStyle/>
          <a:p>
            <a:pPr>
              <a:lnSpc>
                <a:spcPts val="3467"/>
              </a:lnSpc>
            </a:pPr>
            <a:r>
              <a:rPr lang="en-US" sz="2476">
                <a:solidFill>
                  <a:srgbClr val="000B5D"/>
                </a:solidFill>
                <a:latin typeface="Poppins Semi-Bold"/>
              </a:rPr>
              <a:t>MEDIA RELATIONS</a:t>
            </a:r>
          </a:p>
        </p:txBody>
      </p:sp>
      <p:sp>
        <p:nvSpPr>
          <p:cNvPr id="30" name="TextBox 30"/>
          <p:cNvSpPr txBox="1"/>
          <p:nvPr/>
        </p:nvSpPr>
        <p:spPr>
          <a:xfrm>
            <a:off x="1811195" y="5288533"/>
            <a:ext cx="3022638" cy="438084"/>
          </a:xfrm>
          <a:prstGeom prst="rect">
            <a:avLst/>
          </a:prstGeom>
        </p:spPr>
        <p:txBody>
          <a:bodyPr lIns="0" tIns="0" rIns="0" bIns="0" rtlCol="0" anchor="t">
            <a:spAutoFit/>
          </a:bodyPr>
          <a:lstStyle/>
          <a:p>
            <a:pPr algn="just">
              <a:lnSpc>
                <a:spcPts val="1678"/>
              </a:lnSpc>
            </a:pPr>
            <a:r>
              <a:rPr lang="en-US" sz="1398">
                <a:solidFill>
                  <a:srgbClr val="000B5D"/>
                </a:solidFill>
                <a:latin typeface="Poppins"/>
              </a:rPr>
              <a:t>Press releases, opinion articles, interviews</a:t>
            </a:r>
          </a:p>
        </p:txBody>
      </p:sp>
      <p:sp>
        <p:nvSpPr>
          <p:cNvPr id="31" name="TextBox 31"/>
          <p:cNvSpPr txBox="1"/>
          <p:nvPr/>
        </p:nvSpPr>
        <p:spPr>
          <a:xfrm>
            <a:off x="1695338" y="7026134"/>
            <a:ext cx="843479" cy="528093"/>
          </a:xfrm>
          <a:prstGeom prst="rect">
            <a:avLst/>
          </a:prstGeom>
        </p:spPr>
        <p:txBody>
          <a:bodyPr lIns="0" tIns="0" rIns="0" bIns="0" rtlCol="0" anchor="t">
            <a:spAutoFit/>
          </a:bodyPr>
          <a:lstStyle/>
          <a:p>
            <a:pPr>
              <a:lnSpc>
                <a:spcPts val="4128"/>
              </a:lnSpc>
            </a:pPr>
            <a:r>
              <a:rPr lang="en-US" sz="2948">
                <a:solidFill>
                  <a:srgbClr val="000B5D"/>
                </a:solidFill>
                <a:latin typeface="Poppins Semi-Bold"/>
              </a:rPr>
              <a:t>3</a:t>
            </a:r>
          </a:p>
        </p:txBody>
      </p:sp>
      <p:sp>
        <p:nvSpPr>
          <p:cNvPr id="32" name="TextBox 32"/>
          <p:cNvSpPr txBox="1"/>
          <p:nvPr/>
        </p:nvSpPr>
        <p:spPr>
          <a:xfrm>
            <a:off x="2016406" y="7208973"/>
            <a:ext cx="3270816" cy="808881"/>
          </a:xfrm>
          <a:prstGeom prst="rect">
            <a:avLst/>
          </a:prstGeom>
        </p:spPr>
        <p:txBody>
          <a:bodyPr lIns="0" tIns="0" rIns="0" bIns="0" rtlCol="0" anchor="t">
            <a:spAutoFit/>
          </a:bodyPr>
          <a:lstStyle/>
          <a:p>
            <a:pPr>
              <a:lnSpc>
                <a:spcPts val="3187"/>
              </a:lnSpc>
            </a:pPr>
            <a:r>
              <a:rPr lang="en-US" sz="2276">
                <a:solidFill>
                  <a:srgbClr val="000B5D"/>
                </a:solidFill>
                <a:latin typeface="Poppins Semi-Bold"/>
              </a:rPr>
              <a:t>COLAB WITH WASTE MANAGMENT </a:t>
            </a:r>
          </a:p>
        </p:txBody>
      </p:sp>
      <p:sp>
        <p:nvSpPr>
          <p:cNvPr id="33" name="TextBox 33"/>
          <p:cNvSpPr txBox="1"/>
          <p:nvPr/>
        </p:nvSpPr>
        <p:spPr>
          <a:xfrm>
            <a:off x="2016406" y="8104453"/>
            <a:ext cx="3022638" cy="971385"/>
          </a:xfrm>
          <a:prstGeom prst="rect">
            <a:avLst/>
          </a:prstGeom>
        </p:spPr>
        <p:txBody>
          <a:bodyPr lIns="0" tIns="0" rIns="0" bIns="0" rtlCol="0" anchor="t">
            <a:spAutoFit/>
          </a:bodyPr>
          <a:lstStyle/>
          <a:p>
            <a:pPr>
              <a:lnSpc>
                <a:spcPts val="1678"/>
              </a:lnSpc>
            </a:pPr>
            <a:r>
              <a:rPr lang="en-US" sz="1398">
                <a:solidFill>
                  <a:srgbClr val="000B5D"/>
                </a:solidFill>
                <a:latin typeface="Poppins"/>
              </a:rPr>
              <a:t>Participation in industry events, conferences on the subject of our project</a:t>
            </a:r>
          </a:p>
          <a:p>
            <a:pPr algn="just">
              <a:lnSpc>
                <a:spcPts val="1318"/>
              </a:lnSpc>
            </a:pPr>
            <a:endParaRPr lang="en-US" sz="1398">
              <a:solidFill>
                <a:srgbClr val="000B5D"/>
              </a:solidFill>
              <a:latin typeface="Poppins"/>
            </a:endParaRPr>
          </a:p>
          <a:p>
            <a:pPr algn="just">
              <a:lnSpc>
                <a:spcPts val="1318"/>
              </a:lnSpc>
            </a:pPr>
            <a:endParaRPr lang="en-US" sz="1398">
              <a:solidFill>
                <a:srgbClr val="000B5D"/>
              </a:solidFill>
              <a:latin typeface="Poppins"/>
            </a:endParaRPr>
          </a:p>
        </p:txBody>
      </p:sp>
      <p:sp>
        <p:nvSpPr>
          <p:cNvPr id="34" name="TextBox 34"/>
          <p:cNvSpPr txBox="1"/>
          <p:nvPr/>
        </p:nvSpPr>
        <p:spPr>
          <a:xfrm>
            <a:off x="6869381" y="7026134"/>
            <a:ext cx="843479" cy="528093"/>
          </a:xfrm>
          <a:prstGeom prst="rect">
            <a:avLst/>
          </a:prstGeom>
        </p:spPr>
        <p:txBody>
          <a:bodyPr lIns="0" tIns="0" rIns="0" bIns="0" rtlCol="0" anchor="t">
            <a:spAutoFit/>
          </a:bodyPr>
          <a:lstStyle/>
          <a:p>
            <a:pPr>
              <a:lnSpc>
                <a:spcPts val="4128"/>
              </a:lnSpc>
            </a:pPr>
            <a:r>
              <a:rPr lang="en-US" sz="2948">
                <a:solidFill>
                  <a:srgbClr val="000B5D"/>
                </a:solidFill>
                <a:latin typeface="Poppins Semi-Bold"/>
              </a:rPr>
              <a:t>4</a:t>
            </a:r>
          </a:p>
        </p:txBody>
      </p:sp>
      <p:sp>
        <p:nvSpPr>
          <p:cNvPr id="35" name="TextBox 35"/>
          <p:cNvSpPr txBox="1"/>
          <p:nvPr/>
        </p:nvSpPr>
        <p:spPr>
          <a:xfrm>
            <a:off x="6869381" y="7496090"/>
            <a:ext cx="3590970" cy="442245"/>
          </a:xfrm>
          <a:prstGeom prst="rect">
            <a:avLst/>
          </a:prstGeom>
        </p:spPr>
        <p:txBody>
          <a:bodyPr lIns="0" tIns="0" rIns="0" bIns="0" rtlCol="0" anchor="t">
            <a:spAutoFit/>
          </a:bodyPr>
          <a:lstStyle/>
          <a:p>
            <a:pPr>
              <a:lnSpc>
                <a:spcPts val="3467"/>
              </a:lnSpc>
            </a:pPr>
            <a:r>
              <a:rPr lang="en-US" sz="2476">
                <a:solidFill>
                  <a:srgbClr val="000B5D"/>
                </a:solidFill>
                <a:latin typeface="Poppins Semi-Bold"/>
              </a:rPr>
              <a:t>EVENTS </a:t>
            </a:r>
          </a:p>
        </p:txBody>
      </p:sp>
      <p:sp>
        <p:nvSpPr>
          <p:cNvPr id="36" name="TextBox 36"/>
          <p:cNvSpPr txBox="1"/>
          <p:nvPr/>
        </p:nvSpPr>
        <p:spPr>
          <a:xfrm>
            <a:off x="6869381" y="8008329"/>
            <a:ext cx="3022638" cy="447410"/>
          </a:xfrm>
          <a:prstGeom prst="rect">
            <a:avLst/>
          </a:prstGeom>
        </p:spPr>
        <p:txBody>
          <a:bodyPr lIns="0" tIns="0" rIns="0" bIns="0" rtlCol="0" anchor="t">
            <a:spAutoFit/>
          </a:bodyPr>
          <a:lstStyle/>
          <a:p>
            <a:pPr algn="just">
              <a:lnSpc>
                <a:spcPts val="1798"/>
              </a:lnSpc>
            </a:pPr>
            <a:r>
              <a:rPr lang="en-US" sz="1498">
                <a:solidFill>
                  <a:srgbClr val="000B5D"/>
                </a:solidFill>
                <a:latin typeface="Poppins"/>
              </a:rPr>
              <a:t>Events relating to the progress of projects</a:t>
            </a:r>
          </a:p>
        </p:txBody>
      </p:sp>
      <p:sp>
        <p:nvSpPr>
          <p:cNvPr id="37" name="TextBox 37"/>
          <p:cNvSpPr txBox="1"/>
          <p:nvPr/>
        </p:nvSpPr>
        <p:spPr>
          <a:xfrm>
            <a:off x="6869381" y="4386913"/>
            <a:ext cx="843479" cy="528093"/>
          </a:xfrm>
          <a:prstGeom prst="rect">
            <a:avLst/>
          </a:prstGeom>
        </p:spPr>
        <p:txBody>
          <a:bodyPr lIns="0" tIns="0" rIns="0" bIns="0" rtlCol="0" anchor="t">
            <a:spAutoFit/>
          </a:bodyPr>
          <a:lstStyle/>
          <a:p>
            <a:pPr>
              <a:lnSpc>
                <a:spcPts val="4128"/>
              </a:lnSpc>
            </a:pPr>
            <a:r>
              <a:rPr lang="en-US" sz="2948">
                <a:solidFill>
                  <a:srgbClr val="000B5D"/>
                </a:solidFill>
                <a:latin typeface="Poppins Semi-Bold"/>
              </a:rPr>
              <a:t>2</a:t>
            </a:r>
          </a:p>
        </p:txBody>
      </p:sp>
      <p:sp>
        <p:nvSpPr>
          <p:cNvPr id="38" name="TextBox 38"/>
          <p:cNvSpPr txBox="1"/>
          <p:nvPr/>
        </p:nvSpPr>
        <p:spPr>
          <a:xfrm>
            <a:off x="6869381" y="4856869"/>
            <a:ext cx="2816479" cy="442245"/>
          </a:xfrm>
          <a:prstGeom prst="rect">
            <a:avLst/>
          </a:prstGeom>
        </p:spPr>
        <p:txBody>
          <a:bodyPr lIns="0" tIns="0" rIns="0" bIns="0" rtlCol="0" anchor="t">
            <a:spAutoFit/>
          </a:bodyPr>
          <a:lstStyle/>
          <a:p>
            <a:pPr>
              <a:lnSpc>
                <a:spcPts val="3467"/>
              </a:lnSpc>
            </a:pPr>
            <a:r>
              <a:rPr lang="en-US" sz="2476">
                <a:solidFill>
                  <a:srgbClr val="000B5D"/>
                </a:solidFill>
                <a:latin typeface="Poppins Semi-Bold"/>
              </a:rPr>
              <a:t>SOCIAL MEDIA</a:t>
            </a:r>
          </a:p>
        </p:txBody>
      </p:sp>
      <p:sp>
        <p:nvSpPr>
          <p:cNvPr id="39" name="TextBox 39"/>
          <p:cNvSpPr txBox="1"/>
          <p:nvPr/>
        </p:nvSpPr>
        <p:spPr>
          <a:xfrm>
            <a:off x="6869381" y="5317404"/>
            <a:ext cx="3022638" cy="447410"/>
          </a:xfrm>
          <a:prstGeom prst="rect">
            <a:avLst/>
          </a:prstGeom>
        </p:spPr>
        <p:txBody>
          <a:bodyPr lIns="0" tIns="0" rIns="0" bIns="0" rtlCol="0" anchor="t">
            <a:spAutoFit/>
          </a:bodyPr>
          <a:lstStyle/>
          <a:p>
            <a:pPr algn="just">
              <a:lnSpc>
                <a:spcPts val="1798"/>
              </a:lnSpc>
            </a:pPr>
            <a:r>
              <a:rPr lang="en-US" sz="1498">
                <a:solidFill>
                  <a:srgbClr val="000B5D"/>
                </a:solidFill>
                <a:latin typeface="Poppins"/>
              </a:rPr>
              <a:t>Posts in Facebook, Instagram, LinkedIn and Twitter</a:t>
            </a:r>
          </a:p>
        </p:txBody>
      </p:sp>
      <p:sp>
        <p:nvSpPr>
          <p:cNvPr id="40" name="TextBox 40"/>
          <p:cNvSpPr txBox="1"/>
          <p:nvPr/>
        </p:nvSpPr>
        <p:spPr>
          <a:xfrm>
            <a:off x="1033039" y="1392038"/>
            <a:ext cx="9793934" cy="1071546"/>
          </a:xfrm>
          <a:prstGeom prst="rect">
            <a:avLst/>
          </a:prstGeom>
        </p:spPr>
        <p:txBody>
          <a:bodyPr lIns="0" tIns="0" rIns="0" bIns="0" rtlCol="0" anchor="t">
            <a:spAutoFit/>
          </a:bodyPr>
          <a:lstStyle/>
          <a:p>
            <a:pPr>
              <a:lnSpc>
                <a:spcPts val="8335"/>
              </a:lnSpc>
            </a:pPr>
            <a:r>
              <a:rPr lang="en-US" sz="5953">
                <a:solidFill>
                  <a:srgbClr val="000B5D"/>
                </a:solidFill>
                <a:latin typeface="Poppins Semi-Bold"/>
              </a:rPr>
              <a:t>COMMUNICATION PLAN</a:t>
            </a:r>
          </a:p>
        </p:txBody>
      </p:sp>
      <p:grpSp>
        <p:nvGrpSpPr>
          <p:cNvPr id="41" name="Group 41"/>
          <p:cNvGrpSpPr/>
          <p:nvPr/>
        </p:nvGrpSpPr>
        <p:grpSpPr>
          <a:xfrm>
            <a:off x="1144558" y="4264795"/>
            <a:ext cx="4604091" cy="2124269"/>
            <a:chOff x="0" y="0"/>
            <a:chExt cx="1513913" cy="698500"/>
          </a:xfrm>
        </p:grpSpPr>
        <p:sp>
          <p:nvSpPr>
            <p:cNvPr id="42" name="Freeform 42"/>
            <p:cNvSpPr/>
            <p:nvPr/>
          </p:nvSpPr>
          <p:spPr>
            <a:xfrm>
              <a:off x="3552" y="0"/>
              <a:ext cx="1506809" cy="698500"/>
            </a:xfrm>
            <a:custGeom>
              <a:avLst/>
              <a:gdLst/>
              <a:ahLst/>
              <a:cxnLst/>
              <a:rect l="l" t="t" r="r" b="b"/>
              <a:pathLst>
                <a:path w="1506809" h="698500">
                  <a:moveTo>
                    <a:pt x="1501059" y="365238"/>
                  </a:moveTo>
                  <a:lnTo>
                    <a:pt x="1316463" y="682512"/>
                  </a:lnTo>
                  <a:cubicBezTo>
                    <a:pt x="1310704" y="692411"/>
                    <a:pt x="1300116" y="698500"/>
                    <a:pt x="1288664" y="698500"/>
                  </a:cubicBezTo>
                  <a:lnTo>
                    <a:pt x="218145" y="698500"/>
                  </a:lnTo>
                  <a:cubicBezTo>
                    <a:pt x="206693" y="698500"/>
                    <a:pt x="196105" y="692411"/>
                    <a:pt x="190346" y="682512"/>
                  </a:cubicBezTo>
                  <a:lnTo>
                    <a:pt x="5750" y="365238"/>
                  </a:lnTo>
                  <a:cubicBezTo>
                    <a:pt x="0" y="355355"/>
                    <a:pt x="0" y="343145"/>
                    <a:pt x="5750" y="333262"/>
                  </a:cubicBezTo>
                  <a:lnTo>
                    <a:pt x="190346" y="15988"/>
                  </a:lnTo>
                  <a:cubicBezTo>
                    <a:pt x="196105" y="6089"/>
                    <a:pt x="206693" y="0"/>
                    <a:pt x="218145" y="0"/>
                  </a:cubicBezTo>
                  <a:lnTo>
                    <a:pt x="1288664" y="0"/>
                  </a:lnTo>
                  <a:cubicBezTo>
                    <a:pt x="1300116" y="0"/>
                    <a:pt x="1310704" y="6089"/>
                    <a:pt x="1316463" y="15988"/>
                  </a:cubicBezTo>
                  <a:lnTo>
                    <a:pt x="1501059" y="333262"/>
                  </a:lnTo>
                  <a:cubicBezTo>
                    <a:pt x="1506809" y="343145"/>
                    <a:pt x="1506809" y="355355"/>
                    <a:pt x="1501059" y="365238"/>
                  </a:cubicBezTo>
                  <a:close/>
                </a:path>
              </a:pathLst>
            </a:custGeom>
            <a:solidFill>
              <a:srgbClr val="000000">
                <a:alpha val="0"/>
              </a:srgbClr>
            </a:solidFill>
            <a:ln w="47625" cap="sq">
              <a:solidFill>
                <a:srgbClr val="000B5D"/>
              </a:solidFill>
              <a:prstDash val="solid"/>
              <a:miter/>
            </a:ln>
          </p:spPr>
          <p:txBody>
            <a:bodyPr/>
            <a:lstStyle/>
            <a:p>
              <a:endParaRPr lang="lv-LV"/>
            </a:p>
          </p:txBody>
        </p:sp>
        <p:sp>
          <p:nvSpPr>
            <p:cNvPr id="43" name="TextBox 43"/>
            <p:cNvSpPr txBox="1"/>
            <p:nvPr/>
          </p:nvSpPr>
          <p:spPr>
            <a:xfrm>
              <a:off x="114300" y="19050"/>
              <a:ext cx="1285313" cy="679450"/>
            </a:xfrm>
            <a:prstGeom prst="rect">
              <a:avLst/>
            </a:prstGeom>
          </p:spPr>
          <p:txBody>
            <a:bodyPr lIns="50800" tIns="50800" rIns="50800" bIns="50800" rtlCol="0" anchor="ctr"/>
            <a:lstStyle/>
            <a:p>
              <a:pPr algn="ctr">
                <a:lnSpc>
                  <a:spcPts val="2376"/>
                </a:lnSpc>
              </a:pPr>
              <a:endParaRPr/>
            </a:p>
          </p:txBody>
        </p:sp>
      </p:grpSp>
      <p:sp>
        <p:nvSpPr>
          <p:cNvPr id="44" name="Freeform 44"/>
          <p:cNvSpPr/>
          <p:nvPr/>
        </p:nvSpPr>
        <p:spPr>
          <a:xfrm>
            <a:off x="325191" y="210479"/>
            <a:ext cx="2083196" cy="1006058"/>
          </a:xfrm>
          <a:custGeom>
            <a:avLst/>
            <a:gdLst/>
            <a:ahLst/>
            <a:cxnLst/>
            <a:rect l="l" t="t" r="r" b="b"/>
            <a:pathLst>
              <a:path w="2083196" h="1006058">
                <a:moveTo>
                  <a:pt x="0" y="0"/>
                </a:moveTo>
                <a:lnTo>
                  <a:pt x="2083196" y="0"/>
                </a:lnTo>
                <a:lnTo>
                  <a:pt x="2083196" y="1006058"/>
                </a:lnTo>
                <a:lnTo>
                  <a:pt x="0" y="1006058"/>
                </a:lnTo>
                <a:lnTo>
                  <a:pt x="0" y="0"/>
                </a:lnTo>
                <a:close/>
              </a:path>
            </a:pathLst>
          </a:custGeom>
          <a:blipFill>
            <a:blip r:embed="rId4"/>
            <a:stretch>
              <a:fillRect/>
            </a:stretch>
          </a:blipFill>
        </p:spPr>
        <p:txBody>
          <a:bodyPr/>
          <a:lstStyle/>
          <a:p>
            <a:endParaRPr lang="lv-LV"/>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98573" y="9010697"/>
            <a:ext cx="4185210" cy="2172476"/>
            <a:chOff x="0" y="0"/>
            <a:chExt cx="1345639" cy="698500"/>
          </a:xfrm>
        </p:grpSpPr>
        <p:sp>
          <p:nvSpPr>
            <p:cNvPr id="3" name="Freeform 3"/>
            <p:cNvSpPr/>
            <p:nvPr/>
          </p:nvSpPr>
          <p:spPr>
            <a:xfrm>
              <a:off x="3907" y="0"/>
              <a:ext cx="1337825" cy="698500"/>
            </a:xfrm>
            <a:custGeom>
              <a:avLst/>
              <a:gdLst/>
              <a:ahLst/>
              <a:cxnLst/>
              <a:rect l="l" t="t" r="r" b="b"/>
              <a:pathLst>
                <a:path w="1337825" h="698500">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txBody>
            <a:bodyPr/>
            <a:lstStyle/>
            <a:p>
              <a:endParaRPr lang="lv-LV"/>
            </a:p>
          </p:txBody>
        </p:sp>
        <p:sp>
          <p:nvSpPr>
            <p:cNvPr id="4" name="TextBox 4"/>
            <p:cNvSpPr txBox="1"/>
            <p:nvPr/>
          </p:nvSpPr>
          <p:spPr>
            <a:xfrm>
              <a:off x="114300" y="19050"/>
              <a:ext cx="1117039" cy="679450"/>
            </a:xfrm>
            <a:prstGeom prst="rect">
              <a:avLst/>
            </a:prstGeom>
          </p:spPr>
          <p:txBody>
            <a:bodyPr lIns="50800" tIns="50800" rIns="50800" bIns="50800" rtlCol="0" anchor="ctr"/>
            <a:lstStyle/>
            <a:p>
              <a:pPr algn="ctr">
                <a:lnSpc>
                  <a:spcPts val="2376"/>
                </a:lnSpc>
              </a:pPr>
              <a:endParaRPr/>
            </a:p>
          </p:txBody>
        </p:sp>
      </p:grpSp>
      <p:grpSp>
        <p:nvGrpSpPr>
          <p:cNvPr id="5" name="Group 5"/>
          <p:cNvGrpSpPr/>
          <p:nvPr/>
        </p:nvGrpSpPr>
        <p:grpSpPr>
          <a:xfrm>
            <a:off x="-2228904" y="9654243"/>
            <a:ext cx="8377487" cy="2964361"/>
            <a:chOff x="0" y="0"/>
            <a:chExt cx="1974009" cy="698500"/>
          </a:xfrm>
        </p:grpSpPr>
        <p:sp>
          <p:nvSpPr>
            <p:cNvPr id="6" name="Freeform 6"/>
            <p:cNvSpPr/>
            <p:nvPr/>
          </p:nvSpPr>
          <p:spPr>
            <a:xfrm>
              <a:off x="1952" y="0"/>
              <a:ext cx="1970105" cy="698500"/>
            </a:xfrm>
            <a:custGeom>
              <a:avLst/>
              <a:gdLst/>
              <a:ahLst/>
              <a:cxnLst/>
              <a:rect l="l" t="t" r="r" b="b"/>
              <a:pathLst>
                <a:path w="1970105" h="698500">
                  <a:moveTo>
                    <a:pt x="1966944" y="358037"/>
                  </a:moveTo>
                  <a:lnTo>
                    <a:pt x="1773969" y="689713"/>
                  </a:lnTo>
                  <a:cubicBezTo>
                    <a:pt x="1770804" y="695153"/>
                    <a:pt x="1764985" y="698500"/>
                    <a:pt x="1758691" y="698500"/>
                  </a:cubicBezTo>
                  <a:lnTo>
                    <a:pt x="211413" y="698500"/>
                  </a:lnTo>
                  <a:cubicBezTo>
                    <a:pt x="205120" y="698500"/>
                    <a:pt x="199301" y="695153"/>
                    <a:pt x="196136" y="689713"/>
                  </a:cubicBezTo>
                  <a:lnTo>
                    <a:pt x="3160" y="358037"/>
                  </a:lnTo>
                  <a:cubicBezTo>
                    <a:pt x="0" y="352605"/>
                    <a:pt x="0" y="345895"/>
                    <a:pt x="3160" y="340463"/>
                  </a:cubicBezTo>
                  <a:lnTo>
                    <a:pt x="196136" y="8787"/>
                  </a:lnTo>
                  <a:cubicBezTo>
                    <a:pt x="199301" y="3347"/>
                    <a:pt x="205120" y="0"/>
                    <a:pt x="211413" y="0"/>
                  </a:cubicBezTo>
                  <a:lnTo>
                    <a:pt x="1758691" y="0"/>
                  </a:lnTo>
                  <a:cubicBezTo>
                    <a:pt x="1764985" y="0"/>
                    <a:pt x="1770804" y="3347"/>
                    <a:pt x="1773969" y="8787"/>
                  </a:cubicBezTo>
                  <a:lnTo>
                    <a:pt x="1966944" y="340463"/>
                  </a:lnTo>
                  <a:cubicBezTo>
                    <a:pt x="1970105" y="345895"/>
                    <a:pt x="1970105" y="352605"/>
                    <a:pt x="1966944" y="358037"/>
                  </a:cubicBezTo>
                  <a:close/>
                </a:path>
              </a:pathLst>
            </a:custGeom>
            <a:solidFill>
              <a:srgbClr val="000B5D"/>
            </a:solidFill>
          </p:spPr>
          <p:txBody>
            <a:bodyPr/>
            <a:lstStyle/>
            <a:p>
              <a:endParaRPr lang="lv-LV"/>
            </a:p>
          </p:txBody>
        </p:sp>
        <p:sp>
          <p:nvSpPr>
            <p:cNvPr id="7" name="TextBox 7"/>
            <p:cNvSpPr txBox="1"/>
            <p:nvPr/>
          </p:nvSpPr>
          <p:spPr>
            <a:xfrm>
              <a:off x="114300" y="19050"/>
              <a:ext cx="1745409" cy="679450"/>
            </a:xfrm>
            <a:prstGeom prst="rect">
              <a:avLst/>
            </a:prstGeom>
          </p:spPr>
          <p:txBody>
            <a:bodyPr lIns="50800" tIns="50800" rIns="50800" bIns="50800" rtlCol="0" anchor="ctr"/>
            <a:lstStyle/>
            <a:p>
              <a:pPr algn="ctr">
                <a:lnSpc>
                  <a:spcPts val="2376"/>
                </a:lnSpc>
              </a:pPr>
              <a:endParaRPr/>
            </a:p>
          </p:txBody>
        </p:sp>
      </p:grpSp>
      <p:sp>
        <p:nvSpPr>
          <p:cNvPr id="8" name="Freeform 8"/>
          <p:cNvSpPr/>
          <p:nvPr/>
        </p:nvSpPr>
        <p:spPr>
          <a:xfrm>
            <a:off x="9211679" y="7986405"/>
            <a:ext cx="672758" cy="790318"/>
          </a:xfrm>
          <a:custGeom>
            <a:avLst/>
            <a:gdLst/>
            <a:ahLst/>
            <a:cxnLst/>
            <a:rect l="l" t="t" r="r" b="b"/>
            <a:pathLst>
              <a:path w="672758" h="790318">
                <a:moveTo>
                  <a:pt x="0" y="0"/>
                </a:moveTo>
                <a:lnTo>
                  <a:pt x="672757" y="0"/>
                </a:lnTo>
                <a:lnTo>
                  <a:pt x="672757" y="790317"/>
                </a:lnTo>
                <a:lnTo>
                  <a:pt x="0" y="7903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9" name="Freeform 9"/>
          <p:cNvSpPr/>
          <p:nvPr/>
        </p:nvSpPr>
        <p:spPr>
          <a:xfrm>
            <a:off x="9131149" y="1745353"/>
            <a:ext cx="833817" cy="777534"/>
          </a:xfrm>
          <a:custGeom>
            <a:avLst/>
            <a:gdLst/>
            <a:ahLst/>
            <a:cxnLst/>
            <a:rect l="l" t="t" r="r" b="b"/>
            <a:pathLst>
              <a:path w="833817" h="777534">
                <a:moveTo>
                  <a:pt x="0" y="0"/>
                </a:moveTo>
                <a:lnTo>
                  <a:pt x="833817" y="0"/>
                </a:lnTo>
                <a:lnTo>
                  <a:pt x="833817" y="777535"/>
                </a:lnTo>
                <a:lnTo>
                  <a:pt x="0" y="7775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0" name="Freeform 10"/>
          <p:cNvSpPr/>
          <p:nvPr/>
        </p:nvSpPr>
        <p:spPr>
          <a:xfrm>
            <a:off x="9155529" y="3304155"/>
            <a:ext cx="797570" cy="783613"/>
          </a:xfrm>
          <a:custGeom>
            <a:avLst/>
            <a:gdLst/>
            <a:ahLst/>
            <a:cxnLst/>
            <a:rect l="l" t="t" r="r" b="b"/>
            <a:pathLst>
              <a:path w="797570" h="783613">
                <a:moveTo>
                  <a:pt x="0" y="0"/>
                </a:moveTo>
                <a:lnTo>
                  <a:pt x="797570" y="0"/>
                </a:lnTo>
                <a:lnTo>
                  <a:pt x="797570" y="783613"/>
                </a:lnTo>
                <a:lnTo>
                  <a:pt x="0" y="7836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11" name="Freeform 11"/>
          <p:cNvSpPr/>
          <p:nvPr/>
        </p:nvSpPr>
        <p:spPr>
          <a:xfrm>
            <a:off x="9194813" y="4849088"/>
            <a:ext cx="706490" cy="819118"/>
          </a:xfrm>
          <a:custGeom>
            <a:avLst/>
            <a:gdLst/>
            <a:ahLst/>
            <a:cxnLst/>
            <a:rect l="l" t="t" r="r" b="b"/>
            <a:pathLst>
              <a:path w="706490" h="819118">
                <a:moveTo>
                  <a:pt x="0" y="0"/>
                </a:moveTo>
                <a:lnTo>
                  <a:pt x="706489" y="0"/>
                </a:lnTo>
                <a:lnTo>
                  <a:pt x="706489" y="819118"/>
                </a:lnTo>
                <a:lnTo>
                  <a:pt x="0" y="8191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12" name="Freeform 12"/>
          <p:cNvSpPr/>
          <p:nvPr/>
        </p:nvSpPr>
        <p:spPr>
          <a:xfrm>
            <a:off x="9177082" y="6420201"/>
            <a:ext cx="741950" cy="799809"/>
          </a:xfrm>
          <a:custGeom>
            <a:avLst/>
            <a:gdLst/>
            <a:ahLst/>
            <a:cxnLst/>
            <a:rect l="l" t="t" r="r" b="b"/>
            <a:pathLst>
              <a:path w="741950" h="799809">
                <a:moveTo>
                  <a:pt x="0" y="0"/>
                </a:moveTo>
                <a:lnTo>
                  <a:pt x="741950" y="0"/>
                </a:lnTo>
                <a:lnTo>
                  <a:pt x="741950" y="799809"/>
                </a:lnTo>
                <a:lnTo>
                  <a:pt x="0" y="7998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sp>
        <p:nvSpPr>
          <p:cNvPr id="13" name="Freeform 13"/>
          <p:cNvSpPr/>
          <p:nvPr/>
        </p:nvSpPr>
        <p:spPr>
          <a:xfrm>
            <a:off x="707467" y="297441"/>
            <a:ext cx="16847365" cy="8713256"/>
          </a:xfrm>
          <a:custGeom>
            <a:avLst/>
            <a:gdLst/>
            <a:ahLst/>
            <a:cxnLst/>
            <a:rect l="l" t="t" r="r" b="b"/>
            <a:pathLst>
              <a:path w="16847365" h="8713256">
                <a:moveTo>
                  <a:pt x="0" y="0"/>
                </a:moveTo>
                <a:lnTo>
                  <a:pt x="16847364" y="0"/>
                </a:lnTo>
                <a:lnTo>
                  <a:pt x="16847364" y="8713256"/>
                </a:lnTo>
                <a:lnTo>
                  <a:pt x="0" y="8713256"/>
                </a:lnTo>
                <a:lnTo>
                  <a:pt x="0" y="0"/>
                </a:lnTo>
                <a:close/>
              </a:path>
            </a:pathLst>
          </a:custGeom>
          <a:blipFill>
            <a:blip r:embed="rId12"/>
            <a:stretch>
              <a:fillRect t="-4943" b="-4943"/>
            </a:stretch>
          </a:blipFill>
        </p:spPr>
        <p:txBody>
          <a:bodyPr/>
          <a:lstStyle/>
          <a:p>
            <a:endParaRPr lang="lv-LV"/>
          </a:p>
        </p:txBody>
      </p:sp>
      <p:sp>
        <p:nvSpPr>
          <p:cNvPr id="14" name="Freeform 14"/>
          <p:cNvSpPr/>
          <p:nvPr/>
        </p:nvSpPr>
        <p:spPr>
          <a:xfrm>
            <a:off x="9964966" y="9337344"/>
            <a:ext cx="2233649" cy="633798"/>
          </a:xfrm>
          <a:custGeom>
            <a:avLst/>
            <a:gdLst/>
            <a:ahLst/>
            <a:cxnLst/>
            <a:rect l="l" t="t" r="r" b="b"/>
            <a:pathLst>
              <a:path w="2233649" h="633798">
                <a:moveTo>
                  <a:pt x="0" y="0"/>
                </a:moveTo>
                <a:lnTo>
                  <a:pt x="2233648" y="0"/>
                </a:lnTo>
                <a:lnTo>
                  <a:pt x="2233648" y="633798"/>
                </a:lnTo>
                <a:lnTo>
                  <a:pt x="0" y="63379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lv-LV"/>
          </a:p>
        </p:txBody>
      </p:sp>
      <p:sp>
        <p:nvSpPr>
          <p:cNvPr id="15" name="TextBox 15"/>
          <p:cNvSpPr txBox="1"/>
          <p:nvPr/>
        </p:nvSpPr>
        <p:spPr>
          <a:xfrm>
            <a:off x="12756769" y="9347253"/>
            <a:ext cx="4870318" cy="547304"/>
          </a:xfrm>
          <a:prstGeom prst="rect">
            <a:avLst/>
          </a:prstGeom>
        </p:spPr>
        <p:txBody>
          <a:bodyPr lIns="0" tIns="0" rIns="0" bIns="0" rtlCol="0" anchor="t">
            <a:spAutoFit/>
          </a:bodyPr>
          <a:lstStyle/>
          <a:p>
            <a:pPr algn="ctr">
              <a:lnSpc>
                <a:spcPts val="4480"/>
              </a:lnSpc>
            </a:pPr>
            <a:r>
              <a:rPr lang="en-US" sz="3200" u="sng">
                <a:solidFill>
                  <a:srgbClr val="00ADEF"/>
                </a:solidFill>
                <a:latin typeface="Lato"/>
                <a:hlinkClick r:id="rId15" tooltip="https://docs.google.com/spreadsheets/d/1QWrYybJYMernGRy9DtoSOdPH0LJGNlA2wsLPZt6jg9k/edit?usp=sharing"/>
              </a:rPr>
              <a:t>Communication plan online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98573" y="9010697"/>
            <a:ext cx="4185210" cy="2172476"/>
            <a:chOff x="0" y="0"/>
            <a:chExt cx="1345639" cy="698500"/>
          </a:xfrm>
        </p:grpSpPr>
        <p:sp>
          <p:nvSpPr>
            <p:cNvPr id="3" name="Freeform 3"/>
            <p:cNvSpPr/>
            <p:nvPr/>
          </p:nvSpPr>
          <p:spPr>
            <a:xfrm>
              <a:off x="3907" y="0"/>
              <a:ext cx="1337825" cy="698500"/>
            </a:xfrm>
            <a:custGeom>
              <a:avLst/>
              <a:gdLst/>
              <a:ahLst/>
              <a:cxnLst/>
              <a:rect l="l" t="t" r="r" b="b"/>
              <a:pathLst>
                <a:path w="1337825" h="698500">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txBody>
            <a:bodyPr/>
            <a:lstStyle/>
            <a:p>
              <a:endParaRPr lang="lv-LV"/>
            </a:p>
          </p:txBody>
        </p:sp>
        <p:sp>
          <p:nvSpPr>
            <p:cNvPr id="4" name="TextBox 4"/>
            <p:cNvSpPr txBox="1"/>
            <p:nvPr/>
          </p:nvSpPr>
          <p:spPr>
            <a:xfrm>
              <a:off x="114300" y="19050"/>
              <a:ext cx="1117039" cy="679450"/>
            </a:xfrm>
            <a:prstGeom prst="rect">
              <a:avLst/>
            </a:prstGeom>
          </p:spPr>
          <p:txBody>
            <a:bodyPr lIns="50800" tIns="50800" rIns="50800" bIns="50800" rtlCol="0" anchor="ctr"/>
            <a:lstStyle/>
            <a:p>
              <a:pPr algn="ctr">
                <a:lnSpc>
                  <a:spcPts val="2376"/>
                </a:lnSpc>
              </a:pPr>
              <a:endParaRPr/>
            </a:p>
          </p:txBody>
        </p:sp>
      </p:grpSp>
      <p:grpSp>
        <p:nvGrpSpPr>
          <p:cNvPr id="5" name="Group 5"/>
          <p:cNvGrpSpPr/>
          <p:nvPr/>
        </p:nvGrpSpPr>
        <p:grpSpPr>
          <a:xfrm>
            <a:off x="-2228904" y="9654243"/>
            <a:ext cx="8377487" cy="2964361"/>
            <a:chOff x="0" y="0"/>
            <a:chExt cx="1974009" cy="698500"/>
          </a:xfrm>
        </p:grpSpPr>
        <p:sp>
          <p:nvSpPr>
            <p:cNvPr id="6" name="Freeform 6"/>
            <p:cNvSpPr/>
            <p:nvPr/>
          </p:nvSpPr>
          <p:spPr>
            <a:xfrm>
              <a:off x="1952" y="0"/>
              <a:ext cx="1970105" cy="698500"/>
            </a:xfrm>
            <a:custGeom>
              <a:avLst/>
              <a:gdLst/>
              <a:ahLst/>
              <a:cxnLst/>
              <a:rect l="l" t="t" r="r" b="b"/>
              <a:pathLst>
                <a:path w="1970105" h="698500">
                  <a:moveTo>
                    <a:pt x="1966944" y="358037"/>
                  </a:moveTo>
                  <a:lnTo>
                    <a:pt x="1773969" y="689713"/>
                  </a:lnTo>
                  <a:cubicBezTo>
                    <a:pt x="1770804" y="695153"/>
                    <a:pt x="1764985" y="698500"/>
                    <a:pt x="1758691" y="698500"/>
                  </a:cubicBezTo>
                  <a:lnTo>
                    <a:pt x="211413" y="698500"/>
                  </a:lnTo>
                  <a:cubicBezTo>
                    <a:pt x="205120" y="698500"/>
                    <a:pt x="199301" y="695153"/>
                    <a:pt x="196136" y="689713"/>
                  </a:cubicBezTo>
                  <a:lnTo>
                    <a:pt x="3160" y="358037"/>
                  </a:lnTo>
                  <a:cubicBezTo>
                    <a:pt x="0" y="352605"/>
                    <a:pt x="0" y="345895"/>
                    <a:pt x="3160" y="340463"/>
                  </a:cubicBezTo>
                  <a:lnTo>
                    <a:pt x="196136" y="8787"/>
                  </a:lnTo>
                  <a:cubicBezTo>
                    <a:pt x="199301" y="3347"/>
                    <a:pt x="205120" y="0"/>
                    <a:pt x="211413" y="0"/>
                  </a:cubicBezTo>
                  <a:lnTo>
                    <a:pt x="1758691" y="0"/>
                  </a:lnTo>
                  <a:cubicBezTo>
                    <a:pt x="1764985" y="0"/>
                    <a:pt x="1770804" y="3347"/>
                    <a:pt x="1773969" y="8787"/>
                  </a:cubicBezTo>
                  <a:lnTo>
                    <a:pt x="1966944" y="340463"/>
                  </a:lnTo>
                  <a:cubicBezTo>
                    <a:pt x="1970105" y="345895"/>
                    <a:pt x="1970105" y="352605"/>
                    <a:pt x="1966944" y="358037"/>
                  </a:cubicBezTo>
                  <a:close/>
                </a:path>
              </a:pathLst>
            </a:custGeom>
            <a:solidFill>
              <a:srgbClr val="000B5D"/>
            </a:solidFill>
          </p:spPr>
          <p:txBody>
            <a:bodyPr/>
            <a:lstStyle/>
            <a:p>
              <a:endParaRPr lang="lv-LV"/>
            </a:p>
          </p:txBody>
        </p:sp>
        <p:sp>
          <p:nvSpPr>
            <p:cNvPr id="7" name="TextBox 7"/>
            <p:cNvSpPr txBox="1"/>
            <p:nvPr/>
          </p:nvSpPr>
          <p:spPr>
            <a:xfrm>
              <a:off x="114300" y="19050"/>
              <a:ext cx="1745409" cy="679450"/>
            </a:xfrm>
            <a:prstGeom prst="rect">
              <a:avLst/>
            </a:prstGeom>
          </p:spPr>
          <p:txBody>
            <a:bodyPr lIns="50800" tIns="50800" rIns="50800" bIns="50800" rtlCol="0" anchor="ctr"/>
            <a:lstStyle/>
            <a:p>
              <a:pPr algn="ctr">
                <a:lnSpc>
                  <a:spcPts val="2376"/>
                </a:lnSpc>
              </a:pPr>
              <a:endParaRPr/>
            </a:p>
          </p:txBody>
        </p:sp>
      </p:grpSp>
      <p:sp>
        <p:nvSpPr>
          <p:cNvPr id="8" name="Freeform 8"/>
          <p:cNvSpPr/>
          <p:nvPr/>
        </p:nvSpPr>
        <p:spPr>
          <a:xfrm>
            <a:off x="9211679" y="7986405"/>
            <a:ext cx="672758" cy="790318"/>
          </a:xfrm>
          <a:custGeom>
            <a:avLst/>
            <a:gdLst/>
            <a:ahLst/>
            <a:cxnLst/>
            <a:rect l="l" t="t" r="r" b="b"/>
            <a:pathLst>
              <a:path w="672758" h="790318">
                <a:moveTo>
                  <a:pt x="0" y="0"/>
                </a:moveTo>
                <a:lnTo>
                  <a:pt x="672757" y="0"/>
                </a:lnTo>
                <a:lnTo>
                  <a:pt x="672757" y="790317"/>
                </a:lnTo>
                <a:lnTo>
                  <a:pt x="0" y="7903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9" name="Freeform 9"/>
          <p:cNvSpPr/>
          <p:nvPr/>
        </p:nvSpPr>
        <p:spPr>
          <a:xfrm>
            <a:off x="9131149" y="1745353"/>
            <a:ext cx="833817" cy="777534"/>
          </a:xfrm>
          <a:custGeom>
            <a:avLst/>
            <a:gdLst/>
            <a:ahLst/>
            <a:cxnLst/>
            <a:rect l="l" t="t" r="r" b="b"/>
            <a:pathLst>
              <a:path w="833817" h="777534">
                <a:moveTo>
                  <a:pt x="0" y="0"/>
                </a:moveTo>
                <a:lnTo>
                  <a:pt x="833817" y="0"/>
                </a:lnTo>
                <a:lnTo>
                  <a:pt x="833817" y="777535"/>
                </a:lnTo>
                <a:lnTo>
                  <a:pt x="0" y="7775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0" name="Freeform 10"/>
          <p:cNvSpPr/>
          <p:nvPr/>
        </p:nvSpPr>
        <p:spPr>
          <a:xfrm>
            <a:off x="9155529" y="3304155"/>
            <a:ext cx="797570" cy="783613"/>
          </a:xfrm>
          <a:custGeom>
            <a:avLst/>
            <a:gdLst/>
            <a:ahLst/>
            <a:cxnLst/>
            <a:rect l="l" t="t" r="r" b="b"/>
            <a:pathLst>
              <a:path w="797570" h="783613">
                <a:moveTo>
                  <a:pt x="0" y="0"/>
                </a:moveTo>
                <a:lnTo>
                  <a:pt x="797570" y="0"/>
                </a:lnTo>
                <a:lnTo>
                  <a:pt x="797570" y="783613"/>
                </a:lnTo>
                <a:lnTo>
                  <a:pt x="0" y="7836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11" name="Freeform 11"/>
          <p:cNvSpPr/>
          <p:nvPr/>
        </p:nvSpPr>
        <p:spPr>
          <a:xfrm>
            <a:off x="9194813" y="4849088"/>
            <a:ext cx="706490" cy="819118"/>
          </a:xfrm>
          <a:custGeom>
            <a:avLst/>
            <a:gdLst/>
            <a:ahLst/>
            <a:cxnLst/>
            <a:rect l="l" t="t" r="r" b="b"/>
            <a:pathLst>
              <a:path w="706490" h="819118">
                <a:moveTo>
                  <a:pt x="0" y="0"/>
                </a:moveTo>
                <a:lnTo>
                  <a:pt x="706489" y="0"/>
                </a:lnTo>
                <a:lnTo>
                  <a:pt x="706489" y="819118"/>
                </a:lnTo>
                <a:lnTo>
                  <a:pt x="0" y="8191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12" name="Freeform 12"/>
          <p:cNvSpPr/>
          <p:nvPr/>
        </p:nvSpPr>
        <p:spPr>
          <a:xfrm>
            <a:off x="9177082" y="6420201"/>
            <a:ext cx="741950" cy="799809"/>
          </a:xfrm>
          <a:custGeom>
            <a:avLst/>
            <a:gdLst/>
            <a:ahLst/>
            <a:cxnLst/>
            <a:rect l="l" t="t" r="r" b="b"/>
            <a:pathLst>
              <a:path w="741950" h="799809">
                <a:moveTo>
                  <a:pt x="0" y="0"/>
                </a:moveTo>
                <a:lnTo>
                  <a:pt x="741950" y="0"/>
                </a:lnTo>
                <a:lnTo>
                  <a:pt x="741950" y="799809"/>
                </a:lnTo>
                <a:lnTo>
                  <a:pt x="0" y="7998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sp>
        <p:nvSpPr>
          <p:cNvPr id="13" name="Freeform 13"/>
          <p:cNvSpPr/>
          <p:nvPr/>
        </p:nvSpPr>
        <p:spPr>
          <a:xfrm>
            <a:off x="6052061" y="461821"/>
            <a:ext cx="11782881" cy="9363358"/>
          </a:xfrm>
          <a:custGeom>
            <a:avLst/>
            <a:gdLst/>
            <a:ahLst/>
            <a:cxnLst/>
            <a:rect l="l" t="t" r="r" b="b"/>
            <a:pathLst>
              <a:path w="11782881" h="9363358">
                <a:moveTo>
                  <a:pt x="0" y="0"/>
                </a:moveTo>
                <a:lnTo>
                  <a:pt x="11782881" y="0"/>
                </a:lnTo>
                <a:lnTo>
                  <a:pt x="11782881" y="9363358"/>
                </a:lnTo>
                <a:lnTo>
                  <a:pt x="0" y="9363358"/>
                </a:lnTo>
                <a:lnTo>
                  <a:pt x="0" y="0"/>
                </a:lnTo>
                <a:close/>
              </a:path>
            </a:pathLst>
          </a:custGeom>
          <a:blipFill>
            <a:blip r:embed="rId12"/>
            <a:stretch>
              <a:fillRect/>
            </a:stretch>
          </a:blipFill>
        </p:spPr>
        <p:txBody>
          <a:bodyPr/>
          <a:lstStyle/>
          <a:p>
            <a:endParaRPr lang="lv-LV"/>
          </a:p>
        </p:txBody>
      </p:sp>
      <p:sp>
        <p:nvSpPr>
          <p:cNvPr id="14" name="Freeform 14"/>
          <p:cNvSpPr/>
          <p:nvPr/>
        </p:nvSpPr>
        <p:spPr>
          <a:xfrm>
            <a:off x="1686637" y="2441922"/>
            <a:ext cx="2348445" cy="2816725"/>
          </a:xfrm>
          <a:custGeom>
            <a:avLst/>
            <a:gdLst/>
            <a:ahLst/>
            <a:cxnLst/>
            <a:rect l="l" t="t" r="r" b="b"/>
            <a:pathLst>
              <a:path w="2348445" h="2816725">
                <a:moveTo>
                  <a:pt x="0" y="0"/>
                </a:moveTo>
                <a:lnTo>
                  <a:pt x="2348445" y="0"/>
                </a:lnTo>
                <a:lnTo>
                  <a:pt x="2348445" y="2816725"/>
                </a:lnTo>
                <a:lnTo>
                  <a:pt x="0" y="281672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lv-LV"/>
          </a:p>
        </p:txBody>
      </p:sp>
      <p:sp>
        <p:nvSpPr>
          <p:cNvPr id="15" name="TextBox 15"/>
          <p:cNvSpPr txBox="1"/>
          <p:nvPr/>
        </p:nvSpPr>
        <p:spPr>
          <a:xfrm>
            <a:off x="512730" y="876300"/>
            <a:ext cx="4356060" cy="997422"/>
          </a:xfrm>
          <a:prstGeom prst="rect">
            <a:avLst/>
          </a:prstGeom>
        </p:spPr>
        <p:txBody>
          <a:bodyPr lIns="0" tIns="0" rIns="0" bIns="0" rtlCol="0" anchor="t">
            <a:spAutoFit/>
          </a:bodyPr>
          <a:lstStyle/>
          <a:p>
            <a:pPr>
              <a:lnSpc>
                <a:spcPts val="7763"/>
              </a:lnSpc>
            </a:pPr>
            <a:r>
              <a:rPr lang="en-US" sz="5545">
                <a:solidFill>
                  <a:srgbClr val="000B5D"/>
                </a:solidFill>
                <a:latin typeface="Poppins Semi-Bold"/>
              </a:rPr>
              <a:t>IMPORTANT!</a:t>
            </a:r>
          </a:p>
        </p:txBody>
      </p:sp>
      <p:sp>
        <p:nvSpPr>
          <p:cNvPr id="16" name="TextBox 16"/>
          <p:cNvSpPr txBox="1"/>
          <p:nvPr/>
        </p:nvSpPr>
        <p:spPr>
          <a:xfrm>
            <a:off x="512730" y="5601531"/>
            <a:ext cx="4696259" cy="2285543"/>
          </a:xfrm>
          <a:prstGeom prst="rect">
            <a:avLst/>
          </a:prstGeom>
        </p:spPr>
        <p:txBody>
          <a:bodyPr lIns="0" tIns="0" rIns="0" bIns="0" rtlCol="0" anchor="t">
            <a:spAutoFit/>
          </a:bodyPr>
          <a:lstStyle/>
          <a:p>
            <a:pPr>
              <a:lnSpc>
                <a:spcPts val="3663"/>
              </a:lnSpc>
              <a:spcBef>
                <a:spcPct val="0"/>
              </a:spcBef>
            </a:pPr>
            <a:r>
              <a:rPr lang="en-US" sz="2616">
                <a:solidFill>
                  <a:srgbClr val="000000"/>
                </a:solidFill>
                <a:latin typeface="Poppins Bold"/>
              </a:rPr>
              <a:t>Add your publications online: communication plan - publications during CERITA or send it to Ricards (ricards.ozolins@getlini.lv)</a:t>
            </a:r>
          </a:p>
        </p:txBody>
      </p:sp>
      <p:sp>
        <p:nvSpPr>
          <p:cNvPr id="17" name="TextBox 17"/>
          <p:cNvSpPr txBox="1"/>
          <p:nvPr/>
        </p:nvSpPr>
        <p:spPr>
          <a:xfrm>
            <a:off x="655624" y="8192098"/>
            <a:ext cx="4070272" cy="456426"/>
          </a:xfrm>
          <a:prstGeom prst="rect">
            <a:avLst/>
          </a:prstGeom>
        </p:spPr>
        <p:txBody>
          <a:bodyPr lIns="0" tIns="0" rIns="0" bIns="0" rtlCol="0" anchor="t">
            <a:spAutoFit/>
          </a:bodyPr>
          <a:lstStyle/>
          <a:p>
            <a:pPr algn="ctr">
              <a:lnSpc>
                <a:spcPts val="3721"/>
              </a:lnSpc>
            </a:pPr>
            <a:r>
              <a:rPr lang="en-US" sz="2658" u="sng">
                <a:solidFill>
                  <a:srgbClr val="00ADEF"/>
                </a:solidFill>
                <a:latin typeface="Lato"/>
                <a:hlinkClick r:id="rId15" tooltip="https://docs.google.com/spreadsheets/d/1QWrYybJYMernGRy9DtoSOdPH0LJGNlA2wsLPZt6jg9k/edit?usp=sharing"/>
              </a:rPr>
              <a:t>Publications during CERITA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02133" y="4382399"/>
            <a:ext cx="6170060" cy="1078773"/>
            <a:chOff x="0" y="0"/>
            <a:chExt cx="3995082" cy="698500"/>
          </a:xfrm>
        </p:grpSpPr>
        <p:sp>
          <p:nvSpPr>
            <p:cNvPr id="3" name="Freeform 3"/>
            <p:cNvSpPr/>
            <p:nvPr/>
          </p:nvSpPr>
          <p:spPr>
            <a:xfrm>
              <a:off x="2650" y="0"/>
              <a:ext cx="3989781" cy="698500"/>
            </a:xfrm>
            <a:custGeom>
              <a:avLst/>
              <a:gdLst/>
              <a:ahLst/>
              <a:cxnLst/>
              <a:rect l="l" t="t" r="r" b="b"/>
              <a:pathLst>
                <a:path w="3989781" h="698500">
                  <a:moveTo>
                    <a:pt x="3985491" y="361180"/>
                  </a:moveTo>
                  <a:lnTo>
                    <a:pt x="3796173" y="686570"/>
                  </a:lnTo>
                  <a:cubicBezTo>
                    <a:pt x="3791876" y="693956"/>
                    <a:pt x="3783975" y="698500"/>
                    <a:pt x="3775430" y="698500"/>
                  </a:cubicBezTo>
                  <a:lnTo>
                    <a:pt x="214352" y="698500"/>
                  </a:lnTo>
                  <a:cubicBezTo>
                    <a:pt x="205807" y="698500"/>
                    <a:pt x="197906" y="693956"/>
                    <a:pt x="193609" y="686570"/>
                  </a:cubicBezTo>
                  <a:lnTo>
                    <a:pt x="4291" y="361180"/>
                  </a:lnTo>
                  <a:cubicBezTo>
                    <a:pt x="0" y="353805"/>
                    <a:pt x="0" y="344695"/>
                    <a:pt x="4291" y="337320"/>
                  </a:cubicBezTo>
                  <a:lnTo>
                    <a:pt x="193609" y="11930"/>
                  </a:lnTo>
                  <a:cubicBezTo>
                    <a:pt x="197906" y="4544"/>
                    <a:pt x="205807" y="0"/>
                    <a:pt x="214352" y="0"/>
                  </a:cubicBezTo>
                  <a:lnTo>
                    <a:pt x="3775430" y="0"/>
                  </a:lnTo>
                  <a:cubicBezTo>
                    <a:pt x="3783975" y="0"/>
                    <a:pt x="3791876" y="4544"/>
                    <a:pt x="3796173" y="11930"/>
                  </a:cubicBezTo>
                  <a:lnTo>
                    <a:pt x="3985491" y="337320"/>
                  </a:lnTo>
                  <a:cubicBezTo>
                    <a:pt x="3989782" y="344695"/>
                    <a:pt x="3989782" y="353805"/>
                    <a:pt x="3985491" y="361180"/>
                  </a:cubicBezTo>
                  <a:close/>
                </a:path>
              </a:pathLst>
            </a:custGeom>
            <a:solidFill>
              <a:srgbClr val="000B5D"/>
            </a:solidFill>
            <a:ln cap="sq">
              <a:noFill/>
              <a:prstDash val="solid"/>
              <a:miter/>
            </a:ln>
          </p:spPr>
          <p:txBody>
            <a:bodyPr/>
            <a:lstStyle/>
            <a:p>
              <a:endParaRPr lang="lv-LV"/>
            </a:p>
          </p:txBody>
        </p:sp>
        <p:sp>
          <p:nvSpPr>
            <p:cNvPr id="4" name="TextBox 4"/>
            <p:cNvSpPr txBox="1"/>
            <p:nvPr/>
          </p:nvSpPr>
          <p:spPr>
            <a:xfrm>
              <a:off x="114300" y="19050"/>
              <a:ext cx="3766482" cy="679450"/>
            </a:xfrm>
            <a:prstGeom prst="rect">
              <a:avLst/>
            </a:prstGeom>
          </p:spPr>
          <p:txBody>
            <a:bodyPr lIns="50800" tIns="50800" rIns="50800" bIns="50800" rtlCol="0" anchor="ctr"/>
            <a:lstStyle/>
            <a:p>
              <a:pPr algn="ctr">
                <a:lnSpc>
                  <a:spcPts val="2459"/>
                </a:lnSpc>
              </a:pPr>
              <a:endParaRPr/>
            </a:p>
          </p:txBody>
        </p:sp>
      </p:grpSp>
      <p:grpSp>
        <p:nvGrpSpPr>
          <p:cNvPr id="5" name="Group 5"/>
          <p:cNvGrpSpPr/>
          <p:nvPr/>
        </p:nvGrpSpPr>
        <p:grpSpPr>
          <a:xfrm>
            <a:off x="2860946" y="4976957"/>
            <a:ext cx="5422510" cy="2213717"/>
            <a:chOff x="0" y="0"/>
            <a:chExt cx="1710979" cy="698500"/>
          </a:xfrm>
        </p:grpSpPr>
        <p:sp>
          <p:nvSpPr>
            <p:cNvPr id="6" name="Freeform 6"/>
            <p:cNvSpPr/>
            <p:nvPr/>
          </p:nvSpPr>
          <p:spPr>
            <a:xfrm>
              <a:off x="3016" y="0"/>
              <a:ext cx="1704948" cy="698500"/>
            </a:xfrm>
            <a:custGeom>
              <a:avLst/>
              <a:gdLst/>
              <a:ahLst/>
              <a:cxnLst/>
              <a:rect l="l" t="t" r="r" b="b"/>
              <a:pathLst>
                <a:path w="1704948" h="698500">
                  <a:moveTo>
                    <a:pt x="1700066" y="362825"/>
                  </a:moveTo>
                  <a:lnTo>
                    <a:pt x="1512661" y="684925"/>
                  </a:lnTo>
                  <a:cubicBezTo>
                    <a:pt x="1507772" y="693330"/>
                    <a:pt x="1498782" y="698500"/>
                    <a:pt x="1489058" y="698500"/>
                  </a:cubicBezTo>
                  <a:lnTo>
                    <a:pt x="215889" y="698500"/>
                  </a:lnTo>
                  <a:cubicBezTo>
                    <a:pt x="206166" y="698500"/>
                    <a:pt x="197176" y="693330"/>
                    <a:pt x="192286" y="684925"/>
                  </a:cubicBezTo>
                  <a:lnTo>
                    <a:pt x="4882" y="362825"/>
                  </a:lnTo>
                  <a:cubicBezTo>
                    <a:pt x="0" y="354433"/>
                    <a:pt x="0" y="344067"/>
                    <a:pt x="4882" y="335675"/>
                  </a:cubicBezTo>
                  <a:lnTo>
                    <a:pt x="192286" y="13575"/>
                  </a:lnTo>
                  <a:cubicBezTo>
                    <a:pt x="197176" y="5170"/>
                    <a:pt x="206166" y="0"/>
                    <a:pt x="215889" y="0"/>
                  </a:cubicBezTo>
                  <a:lnTo>
                    <a:pt x="1489058" y="0"/>
                  </a:lnTo>
                  <a:cubicBezTo>
                    <a:pt x="1498782" y="0"/>
                    <a:pt x="1507772" y="5170"/>
                    <a:pt x="1512661" y="13575"/>
                  </a:cubicBezTo>
                  <a:lnTo>
                    <a:pt x="1700066" y="335675"/>
                  </a:lnTo>
                  <a:cubicBezTo>
                    <a:pt x="1704948" y="344067"/>
                    <a:pt x="1704948" y="354433"/>
                    <a:pt x="1700066" y="362825"/>
                  </a:cubicBezTo>
                  <a:close/>
                </a:path>
              </a:pathLst>
            </a:custGeom>
            <a:solidFill>
              <a:srgbClr val="FFFFFF"/>
            </a:solidFill>
            <a:ln w="57150" cap="sq">
              <a:solidFill>
                <a:srgbClr val="000B5D"/>
              </a:solidFill>
              <a:prstDash val="solid"/>
              <a:miter/>
            </a:ln>
          </p:spPr>
          <p:txBody>
            <a:bodyPr/>
            <a:lstStyle/>
            <a:p>
              <a:endParaRPr lang="lv-LV"/>
            </a:p>
          </p:txBody>
        </p:sp>
        <p:sp>
          <p:nvSpPr>
            <p:cNvPr id="7" name="TextBox 7"/>
            <p:cNvSpPr txBox="1"/>
            <p:nvPr/>
          </p:nvSpPr>
          <p:spPr>
            <a:xfrm>
              <a:off x="114300" y="19050"/>
              <a:ext cx="1482379" cy="679450"/>
            </a:xfrm>
            <a:prstGeom prst="rect">
              <a:avLst/>
            </a:prstGeom>
          </p:spPr>
          <p:txBody>
            <a:bodyPr lIns="50800" tIns="50800" rIns="50800" bIns="50800" rtlCol="0" anchor="ctr"/>
            <a:lstStyle/>
            <a:p>
              <a:pPr algn="ctr">
                <a:lnSpc>
                  <a:spcPts val="2459"/>
                </a:lnSpc>
              </a:pPr>
              <a:endParaRPr/>
            </a:p>
          </p:txBody>
        </p:sp>
      </p:grpSp>
      <p:grpSp>
        <p:nvGrpSpPr>
          <p:cNvPr id="8" name="Group 8"/>
          <p:cNvGrpSpPr/>
          <p:nvPr/>
        </p:nvGrpSpPr>
        <p:grpSpPr>
          <a:xfrm>
            <a:off x="594089" y="3731672"/>
            <a:ext cx="4025019" cy="3459001"/>
            <a:chOff x="0" y="0"/>
            <a:chExt cx="812800" cy="698500"/>
          </a:xfrm>
        </p:grpSpPr>
        <p:sp>
          <p:nvSpPr>
            <p:cNvPr id="9" name="Freeform 9"/>
            <p:cNvSpPr/>
            <p:nvPr/>
          </p:nvSpPr>
          <p:spPr>
            <a:xfrm>
              <a:off x="4063" y="0"/>
              <a:ext cx="804674" cy="698500"/>
            </a:xfrm>
            <a:custGeom>
              <a:avLst/>
              <a:gdLst/>
              <a:ahLst/>
              <a:cxnLst/>
              <a:rect l="l" t="t" r="r" b="b"/>
              <a:pathLst>
                <a:path w="804674" h="698500">
                  <a:moveTo>
                    <a:pt x="798097" y="367538"/>
                  </a:moveTo>
                  <a:lnTo>
                    <a:pt x="616177" y="680212"/>
                  </a:lnTo>
                  <a:cubicBezTo>
                    <a:pt x="609590" y="691535"/>
                    <a:pt x="597478" y="698500"/>
                    <a:pt x="584379" y="698500"/>
                  </a:cubicBezTo>
                  <a:lnTo>
                    <a:pt x="220295" y="698500"/>
                  </a:lnTo>
                  <a:cubicBezTo>
                    <a:pt x="207196" y="698500"/>
                    <a:pt x="195084" y="691535"/>
                    <a:pt x="188497" y="680212"/>
                  </a:cubicBezTo>
                  <a:lnTo>
                    <a:pt x="6577" y="367538"/>
                  </a:lnTo>
                  <a:cubicBezTo>
                    <a:pt x="0" y="356233"/>
                    <a:pt x="0" y="342267"/>
                    <a:pt x="6577" y="330962"/>
                  </a:cubicBezTo>
                  <a:lnTo>
                    <a:pt x="188497" y="18288"/>
                  </a:lnTo>
                  <a:cubicBezTo>
                    <a:pt x="195084" y="6965"/>
                    <a:pt x="207196" y="0"/>
                    <a:pt x="220295" y="0"/>
                  </a:cubicBezTo>
                  <a:lnTo>
                    <a:pt x="584379" y="0"/>
                  </a:lnTo>
                  <a:cubicBezTo>
                    <a:pt x="597478" y="0"/>
                    <a:pt x="609590" y="6965"/>
                    <a:pt x="616177" y="18288"/>
                  </a:cubicBezTo>
                  <a:lnTo>
                    <a:pt x="798097" y="330962"/>
                  </a:lnTo>
                  <a:cubicBezTo>
                    <a:pt x="804674" y="342267"/>
                    <a:pt x="804674" y="356233"/>
                    <a:pt x="798097" y="367538"/>
                  </a:cubicBezTo>
                  <a:close/>
                </a:path>
              </a:pathLst>
            </a:custGeom>
            <a:solidFill>
              <a:srgbClr val="000B5D"/>
            </a:solidFill>
          </p:spPr>
          <p:txBody>
            <a:bodyPr/>
            <a:lstStyle/>
            <a:p>
              <a:endParaRPr lang="lv-LV"/>
            </a:p>
          </p:txBody>
        </p:sp>
        <p:sp>
          <p:nvSpPr>
            <p:cNvPr id="10" name="TextBox 10"/>
            <p:cNvSpPr txBox="1"/>
            <p:nvPr/>
          </p:nvSpPr>
          <p:spPr>
            <a:xfrm>
              <a:off x="114300" y="28575"/>
              <a:ext cx="584200" cy="669925"/>
            </a:xfrm>
            <a:prstGeom prst="rect">
              <a:avLst/>
            </a:prstGeom>
          </p:spPr>
          <p:txBody>
            <a:bodyPr lIns="50800" tIns="50800" rIns="50800" bIns="50800" rtlCol="0" anchor="ctr"/>
            <a:lstStyle/>
            <a:p>
              <a:pPr algn="ctr">
                <a:lnSpc>
                  <a:spcPts val="2697"/>
                </a:lnSpc>
              </a:pPr>
              <a:endParaRPr/>
            </a:p>
          </p:txBody>
        </p:sp>
      </p:grpSp>
      <p:grpSp>
        <p:nvGrpSpPr>
          <p:cNvPr id="11" name="Group 11"/>
          <p:cNvGrpSpPr/>
          <p:nvPr/>
        </p:nvGrpSpPr>
        <p:grpSpPr>
          <a:xfrm>
            <a:off x="682615" y="3807749"/>
            <a:ext cx="3847968" cy="3306847"/>
            <a:chOff x="0" y="0"/>
            <a:chExt cx="812800" cy="698500"/>
          </a:xfrm>
        </p:grpSpPr>
        <p:sp>
          <p:nvSpPr>
            <p:cNvPr id="12" name="Freeform 12"/>
            <p:cNvSpPr/>
            <p:nvPr/>
          </p:nvSpPr>
          <p:spPr>
            <a:xfrm>
              <a:off x="4250" y="0"/>
              <a:ext cx="804300" cy="698500"/>
            </a:xfrm>
            <a:custGeom>
              <a:avLst/>
              <a:gdLst/>
              <a:ahLst/>
              <a:cxnLst/>
              <a:rect l="l" t="t" r="r" b="b"/>
              <a:pathLst>
                <a:path w="804300" h="698500">
                  <a:moveTo>
                    <a:pt x="797420" y="368379"/>
                  </a:moveTo>
                  <a:lnTo>
                    <a:pt x="616480" y="679371"/>
                  </a:lnTo>
                  <a:cubicBezTo>
                    <a:pt x="609589" y="691214"/>
                    <a:pt x="596921" y="698500"/>
                    <a:pt x="583219" y="698500"/>
                  </a:cubicBezTo>
                  <a:lnTo>
                    <a:pt x="221081" y="698500"/>
                  </a:lnTo>
                  <a:cubicBezTo>
                    <a:pt x="207379" y="698500"/>
                    <a:pt x="194711" y="691214"/>
                    <a:pt x="187820" y="679371"/>
                  </a:cubicBezTo>
                  <a:lnTo>
                    <a:pt x="6880" y="368379"/>
                  </a:lnTo>
                  <a:cubicBezTo>
                    <a:pt x="0" y="356554"/>
                    <a:pt x="0" y="341946"/>
                    <a:pt x="6880" y="330121"/>
                  </a:cubicBezTo>
                  <a:lnTo>
                    <a:pt x="187820" y="19129"/>
                  </a:lnTo>
                  <a:cubicBezTo>
                    <a:pt x="194711" y="7286"/>
                    <a:pt x="207379" y="0"/>
                    <a:pt x="221081" y="0"/>
                  </a:cubicBezTo>
                  <a:lnTo>
                    <a:pt x="583219" y="0"/>
                  </a:lnTo>
                  <a:cubicBezTo>
                    <a:pt x="596921" y="0"/>
                    <a:pt x="609589" y="7286"/>
                    <a:pt x="616480" y="19129"/>
                  </a:cubicBezTo>
                  <a:lnTo>
                    <a:pt x="797420" y="330121"/>
                  </a:lnTo>
                  <a:cubicBezTo>
                    <a:pt x="804300" y="341946"/>
                    <a:pt x="804300" y="356554"/>
                    <a:pt x="797420" y="368379"/>
                  </a:cubicBezTo>
                  <a:close/>
                </a:path>
              </a:pathLst>
            </a:custGeom>
            <a:solidFill>
              <a:srgbClr val="FFFFFF"/>
            </a:solidFill>
          </p:spPr>
          <p:txBody>
            <a:bodyPr/>
            <a:lstStyle/>
            <a:p>
              <a:endParaRPr lang="lv-LV"/>
            </a:p>
          </p:txBody>
        </p:sp>
        <p:sp>
          <p:nvSpPr>
            <p:cNvPr id="13" name="TextBox 13"/>
            <p:cNvSpPr txBox="1"/>
            <p:nvPr/>
          </p:nvSpPr>
          <p:spPr>
            <a:xfrm>
              <a:off x="114300" y="28575"/>
              <a:ext cx="584200" cy="669925"/>
            </a:xfrm>
            <a:prstGeom prst="rect">
              <a:avLst/>
            </a:prstGeom>
          </p:spPr>
          <p:txBody>
            <a:bodyPr lIns="50800" tIns="50800" rIns="50800" bIns="50800" rtlCol="0" anchor="ctr"/>
            <a:lstStyle/>
            <a:p>
              <a:pPr algn="ctr">
                <a:lnSpc>
                  <a:spcPts val="2697"/>
                </a:lnSpc>
              </a:pPr>
              <a:endParaRPr/>
            </a:p>
          </p:txBody>
        </p:sp>
      </p:grpSp>
      <p:grpSp>
        <p:nvGrpSpPr>
          <p:cNvPr id="14" name="Group 14"/>
          <p:cNvGrpSpPr/>
          <p:nvPr/>
        </p:nvGrpSpPr>
        <p:grpSpPr>
          <a:xfrm>
            <a:off x="798933" y="3895816"/>
            <a:ext cx="3615331" cy="3130714"/>
            <a:chOff x="0" y="0"/>
            <a:chExt cx="4282440" cy="3708400"/>
          </a:xfrm>
        </p:grpSpPr>
        <p:sp>
          <p:nvSpPr>
            <p:cNvPr id="15" name="Freeform 1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4987" r="-14987"/>
              </a:stretch>
            </a:blipFill>
          </p:spPr>
          <p:txBody>
            <a:bodyPr/>
            <a:lstStyle/>
            <a:p>
              <a:endParaRPr lang="lv-LV"/>
            </a:p>
          </p:txBody>
        </p:sp>
      </p:grpSp>
      <p:grpSp>
        <p:nvGrpSpPr>
          <p:cNvPr id="16" name="Group 16"/>
          <p:cNvGrpSpPr/>
          <p:nvPr/>
        </p:nvGrpSpPr>
        <p:grpSpPr>
          <a:xfrm>
            <a:off x="12172627" y="4382399"/>
            <a:ext cx="5015790" cy="1078773"/>
            <a:chOff x="0" y="0"/>
            <a:chExt cx="3247698" cy="698500"/>
          </a:xfrm>
        </p:grpSpPr>
        <p:sp>
          <p:nvSpPr>
            <p:cNvPr id="17" name="Freeform 17"/>
            <p:cNvSpPr/>
            <p:nvPr/>
          </p:nvSpPr>
          <p:spPr>
            <a:xfrm>
              <a:off x="3260" y="0"/>
              <a:ext cx="3241178" cy="698500"/>
            </a:xfrm>
            <a:custGeom>
              <a:avLst/>
              <a:gdLst/>
              <a:ahLst/>
              <a:cxnLst/>
              <a:rect l="l" t="t" r="r" b="b"/>
              <a:pathLst>
                <a:path w="3241178" h="698500">
                  <a:moveTo>
                    <a:pt x="3235900" y="363925"/>
                  </a:moveTo>
                  <a:lnTo>
                    <a:pt x="3049777" y="683825"/>
                  </a:lnTo>
                  <a:cubicBezTo>
                    <a:pt x="3044490" y="692910"/>
                    <a:pt x="3034771" y="698500"/>
                    <a:pt x="3024260" y="698500"/>
                  </a:cubicBezTo>
                  <a:lnTo>
                    <a:pt x="216919" y="698500"/>
                  </a:lnTo>
                  <a:cubicBezTo>
                    <a:pt x="206407" y="698500"/>
                    <a:pt x="196688" y="692910"/>
                    <a:pt x="191402" y="683825"/>
                  </a:cubicBezTo>
                  <a:lnTo>
                    <a:pt x="5278" y="363925"/>
                  </a:lnTo>
                  <a:cubicBezTo>
                    <a:pt x="0" y="354854"/>
                    <a:pt x="0" y="343646"/>
                    <a:pt x="5278" y="334575"/>
                  </a:cubicBezTo>
                  <a:lnTo>
                    <a:pt x="191402" y="14675"/>
                  </a:lnTo>
                  <a:cubicBezTo>
                    <a:pt x="196688" y="5590"/>
                    <a:pt x="206407" y="0"/>
                    <a:pt x="216919" y="0"/>
                  </a:cubicBezTo>
                  <a:lnTo>
                    <a:pt x="3024260" y="0"/>
                  </a:lnTo>
                  <a:cubicBezTo>
                    <a:pt x="3034771" y="0"/>
                    <a:pt x="3044490" y="5590"/>
                    <a:pt x="3049777" y="14675"/>
                  </a:cubicBezTo>
                  <a:lnTo>
                    <a:pt x="3235900" y="334575"/>
                  </a:lnTo>
                  <a:cubicBezTo>
                    <a:pt x="3241178" y="343646"/>
                    <a:pt x="3241178" y="354854"/>
                    <a:pt x="3235900" y="363925"/>
                  </a:cubicBezTo>
                  <a:close/>
                </a:path>
              </a:pathLst>
            </a:custGeom>
            <a:solidFill>
              <a:srgbClr val="000B5D"/>
            </a:solidFill>
            <a:ln cap="sq">
              <a:noFill/>
              <a:prstDash val="solid"/>
              <a:miter/>
            </a:ln>
          </p:spPr>
          <p:txBody>
            <a:bodyPr/>
            <a:lstStyle/>
            <a:p>
              <a:endParaRPr lang="lv-LV"/>
            </a:p>
          </p:txBody>
        </p:sp>
        <p:sp>
          <p:nvSpPr>
            <p:cNvPr id="18" name="TextBox 18"/>
            <p:cNvSpPr txBox="1"/>
            <p:nvPr/>
          </p:nvSpPr>
          <p:spPr>
            <a:xfrm>
              <a:off x="114300" y="19050"/>
              <a:ext cx="3019098" cy="679450"/>
            </a:xfrm>
            <a:prstGeom prst="rect">
              <a:avLst/>
            </a:prstGeom>
          </p:spPr>
          <p:txBody>
            <a:bodyPr lIns="50800" tIns="50800" rIns="50800" bIns="50800" rtlCol="0" anchor="ctr"/>
            <a:lstStyle/>
            <a:p>
              <a:pPr algn="ctr">
                <a:lnSpc>
                  <a:spcPts val="2459"/>
                </a:lnSpc>
              </a:pPr>
              <a:endParaRPr/>
            </a:p>
          </p:txBody>
        </p:sp>
      </p:grpSp>
      <p:grpSp>
        <p:nvGrpSpPr>
          <p:cNvPr id="19" name="Group 19"/>
          <p:cNvGrpSpPr/>
          <p:nvPr/>
        </p:nvGrpSpPr>
        <p:grpSpPr>
          <a:xfrm>
            <a:off x="11931441" y="4976957"/>
            <a:ext cx="5422510" cy="2213717"/>
            <a:chOff x="0" y="0"/>
            <a:chExt cx="1710979" cy="698500"/>
          </a:xfrm>
        </p:grpSpPr>
        <p:sp>
          <p:nvSpPr>
            <p:cNvPr id="20" name="Freeform 20"/>
            <p:cNvSpPr/>
            <p:nvPr/>
          </p:nvSpPr>
          <p:spPr>
            <a:xfrm>
              <a:off x="3016" y="0"/>
              <a:ext cx="1704948" cy="698500"/>
            </a:xfrm>
            <a:custGeom>
              <a:avLst/>
              <a:gdLst/>
              <a:ahLst/>
              <a:cxnLst/>
              <a:rect l="l" t="t" r="r" b="b"/>
              <a:pathLst>
                <a:path w="1704948" h="698500">
                  <a:moveTo>
                    <a:pt x="1700066" y="362825"/>
                  </a:moveTo>
                  <a:lnTo>
                    <a:pt x="1512661" y="684925"/>
                  </a:lnTo>
                  <a:cubicBezTo>
                    <a:pt x="1507772" y="693330"/>
                    <a:pt x="1498782" y="698500"/>
                    <a:pt x="1489058" y="698500"/>
                  </a:cubicBezTo>
                  <a:lnTo>
                    <a:pt x="215889" y="698500"/>
                  </a:lnTo>
                  <a:cubicBezTo>
                    <a:pt x="206166" y="698500"/>
                    <a:pt x="197176" y="693330"/>
                    <a:pt x="192286" y="684925"/>
                  </a:cubicBezTo>
                  <a:lnTo>
                    <a:pt x="4882" y="362825"/>
                  </a:lnTo>
                  <a:cubicBezTo>
                    <a:pt x="0" y="354433"/>
                    <a:pt x="0" y="344067"/>
                    <a:pt x="4882" y="335675"/>
                  </a:cubicBezTo>
                  <a:lnTo>
                    <a:pt x="192286" y="13575"/>
                  </a:lnTo>
                  <a:cubicBezTo>
                    <a:pt x="197176" y="5170"/>
                    <a:pt x="206166" y="0"/>
                    <a:pt x="215889" y="0"/>
                  </a:cubicBezTo>
                  <a:lnTo>
                    <a:pt x="1489058" y="0"/>
                  </a:lnTo>
                  <a:cubicBezTo>
                    <a:pt x="1498782" y="0"/>
                    <a:pt x="1507772" y="5170"/>
                    <a:pt x="1512661" y="13575"/>
                  </a:cubicBezTo>
                  <a:lnTo>
                    <a:pt x="1700066" y="335675"/>
                  </a:lnTo>
                  <a:cubicBezTo>
                    <a:pt x="1704948" y="344067"/>
                    <a:pt x="1704948" y="354433"/>
                    <a:pt x="1700066" y="362825"/>
                  </a:cubicBezTo>
                  <a:close/>
                </a:path>
              </a:pathLst>
            </a:custGeom>
            <a:solidFill>
              <a:srgbClr val="FFFFFF"/>
            </a:solidFill>
            <a:ln w="57150" cap="sq">
              <a:solidFill>
                <a:srgbClr val="000B5D"/>
              </a:solidFill>
              <a:prstDash val="solid"/>
              <a:miter/>
            </a:ln>
          </p:spPr>
          <p:txBody>
            <a:bodyPr/>
            <a:lstStyle/>
            <a:p>
              <a:endParaRPr lang="lv-LV"/>
            </a:p>
          </p:txBody>
        </p:sp>
        <p:sp>
          <p:nvSpPr>
            <p:cNvPr id="21" name="TextBox 21"/>
            <p:cNvSpPr txBox="1"/>
            <p:nvPr/>
          </p:nvSpPr>
          <p:spPr>
            <a:xfrm>
              <a:off x="114300" y="19050"/>
              <a:ext cx="1482379" cy="679450"/>
            </a:xfrm>
            <a:prstGeom prst="rect">
              <a:avLst/>
            </a:prstGeom>
          </p:spPr>
          <p:txBody>
            <a:bodyPr lIns="50800" tIns="50800" rIns="50800" bIns="50800" rtlCol="0" anchor="ctr"/>
            <a:lstStyle/>
            <a:p>
              <a:pPr algn="ctr">
                <a:lnSpc>
                  <a:spcPts val="2459"/>
                </a:lnSpc>
              </a:pPr>
              <a:endParaRPr/>
            </a:p>
          </p:txBody>
        </p:sp>
      </p:grpSp>
      <p:grpSp>
        <p:nvGrpSpPr>
          <p:cNvPr id="22" name="Group 22"/>
          <p:cNvGrpSpPr/>
          <p:nvPr/>
        </p:nvGrpSpPr>
        <p:grpSpPr>
          <a:xfrm>
            <a:off x="9664583" y="3731672"/>
            <a:ext cx="4025019" cy="3459001"/>
            <a:chOff x="0" y="0"/>
            <a:chExt cx="812800" cy="698500"/>
          </a:xfrm>
        </p:grpSpPr>
        <p:sp>
          <p:nvSpPr>
            <p:cNvPr id="23" name="Freeform 23"/>
            <p:cNvSpPr/>
            <p:nvPr/>
          </p:nvSpPr>
          <p:spPr>
            <a:xfrm>
              <a:off x="4063" y="0"/>
              <a:ext cx="804674" cy="698500"/>
            </a:xfrm>
            <a:custGeom>
              <a:avLst/>
              <a:gdLst/>
              <a:ahLst/>
              <a:cxnLst/>
              <a:rect l="l" t="t" r="r" b="b"/>
              <a:pathLst>
                <a:path w="804674" h="698500">
                  <a:moveTo>
                    <a:pt x="798097" y="367538"/>
                  </a:moveTo>
                  <a:lnTo>
                    <a:pt x="616177" y="680212"/>
                  </a:lnTo>
                  <a:cubicBezTo>
                    <a:pt x="609590" y="691535"/>
                    <a:pt x="597478" y="698500"/>
                    <a:pt x="584379" y="698500"/>
                  </a:cubicBezTo>
                  <a:lnTo>
                    <a:pt x="220295" y="698500"/>
                  </a:lnTo>
                  <a:cubicBezTo>
                    <a:pt x="207196" y="698500"/>
                    <a:pt x="195084" y="691535"/>
                    <a:pt x="188497" y="680212"/>
                  </a:cubicBezTo>
                  <a:lnTo>
                    <a:pt x="6577" y="367538"/>
                  </a:lnTo>
                  <a:cubicBezTo>
                    <a:pt x="0" y="356233"/>
                    <a:pt x="0" y="342267"/>
                    <a:pt x="6577" y="330962"/>
                  </a:cubicBezTo>
                  <a:lnTo>
                    <a:pt x="188497" y="18288"/>
                  </a:lnTo>
                  <a:cubicBezTo>
                    <a:pt x="195084" y="6965"/>
                    <a:pt x="207196" y="0"/>
                    <a:pt x="220295" y="0"/>
                  </a:cubicBezTo>
                  <a:lnTo>
                    <a:pt x="584379" y="0"/>
                  </a:lnTo>
                  <a:cubicBezTo>
                    <a:pt x="597478" y="0"/>
                    <a:pt x="609590" y="6965"/>
                    <a:pt x="616177" y="18288"/>
                  </a:cubicBezTo>
                  <a:lnTo>
                    <a:pt x="798097" y="330962"/>
                  </a:lnTo>
                  <a:cubicBezTo>
                    <a:pt x="804674" y="342267"/>
                    <a:pt x="804674" y="356233"/>
                    <a:pt x="798097" y="367538"/>
                  </a:cubicBezTo>
                  <a:close/>
                </a:path>
              </a:pathLst>
            </a:custGeom>
            <a:solidFill>
              <a:srgbClr val="000B5D"/>
            </a:solidFill>
          </p:spPr>
          <p:txBody>
            <a:bodyPr/>
            <a:lstStyle/>
            <a:p>
              <a:endParaRPr lang="lv-LV"/>
            </a:p>
          </p:txBody>
        </p:sp>
        <p:sp>
          <p:nvSpPr>
            <p:cNvPr id="24" name="TextBox 24"/>
            <p:cNvSpPr txBox="1"/>
            <p:nvPr/>
          </p:nvSpPr>
          <p:spPr>
            <a:xfrm>
              <a:off x="114300" y="28575"/>
              <a:ext cx="584200" cy="669925"/>
            </a:xfrm>
            <a:prstGeom prst="rect">
              <a:avLst/>
            </a:prstGeom>
          </p:spPr>
          <p:txBody>
            <a:bodyPr lIns="50800" tIns="50800" rIns="50800" bIns="50800" rtlCol="0" anchor="ctr"/>
            <a:lstStyle/>
            <a:p>
              <a:pPr algn="ctr">
                <a:lnSpc>
                  <a:spcPts val="2697"/>
                </a:lnSpc>
              </a:pPr>
              <a:endParaRPr/>
            </a:p>
          </p:txBody>
        </p:sp>
      </p:grpSp>
      <p:grpSp>
        <p:nvGrpSpPr>
          <p:cNvPr id="25" name="Group 25"/>
          <p:cNvGrpSpPr/>
          <p:nvPr/>
        </p:nvGrpSpPr>
        <p:grpSpPr>
          <a:xfrm>
            <a:off x="9753109" y="3807749"/>
            <a:ext cx="3847968" cy="3306847"/>
            <a:chOff x="0" y="0"/>
            <a:chExt cx="812800" cy="698500"/>
          </a:xfrm>
        </p:grpSpPr>
        <p:sp>
          <p:nvSpPr>
            <p:cNvPr id="26" name="Freeform 26"/>
            <p:cNvSpPr/>
            <p:nvPr/>
          </p:nvSpPr>
          <p:spPr>
            <a:xfrm>
              <a:off x="4250" y="0"/>
              <a:ext cx="804300" cy="698500"/>
            </a:xfrm>
            <a:custGeom>
              <a:avLst/>
              <a:gdLst/>
              <a:ahLst/>
              <a:cxnLst/>
              <a:rect l="l" t="t" r="r" b="b"/>
              <a:pathLst>
                <a:path w="804300" h="698500">
                  <a:moveTo>
                    <a:pt x="797420" y="368379"/>
                  </a:moveTo>
                  <a:lnTo>
                    <a:pt x="616480" y="679371"/>
                  </a:lnTo>
                  <a:cubicBezTo>
                    <a:pt x="609589" y="691214"/>
                    <a:pt x="596921" y="698500"/>
                    <a:pt x="583219" y="698500"/>
                  </a:cubicBezTo>
                  <a:lnTo>
                    <a:pt x="221081" y="698500"/>
                  </a:lnTo>
                  <a:cubicBezTo>
                    <a:pt x="207379" y="698500"/>
                    <a:pt x="194711" y="691214"/>
                    <a:pt x="187820" y="679371"/>
                  </a:cubicBezTo>
                  <a:lnTo>
                    <a:pt x="6880" y="368379"/>
                  </a:lnTo>
                  <a:cubicBezTo>
                    <a:pt x="0" y="356554"/>
                    <a:pt x="0" y="341946"/>
                    <a:pt x="6880" y="330121"/>
                  </a:cubicBezTo>
                  <a:lnTo>
                    <a:pt x="187820" y="19129"/>
                  </a:lnTo>
                  <a:cubicBezTo>
                    <a:pt x="194711" y="7286"/>
                    <a:pt x="207379" y="0"/>
                    <a:pt x="221081" y="0"/>
                  </a:cubicBezTo>
                  <a:lnTo>
                    <a:pt x="583219" y="0"/>
                  </a:lnTo>
                  <a:cubicBezTo>
                    <a:pt x="596921" y="0"/>
                    <a:pt x="609589" y="7286"/>
                    <a:pt x="616480" y="19129"/>
                  </a:cubicBezTo>
                  <a:lnTo>
                    <a:pt x="797420" y="330121"/>
                  </a:lnTo>
                  <a:cubicBezTo>
                    <a:pt x="804300" y="341946"/>
                    <a:pt x="804300" y="356554"/>
                    <a:pt x="797420" y="368379"/>
                  </a:cubicBezTo>
                  <a:close/>
                </a:path>
              </a:pathLst>
            </a:custGeom>
            <a:solidFill>
              <a:srgbClr val="FFFFFF"/>
            </a:solidFill>
          </p:spPr>
          <p:txBody>
            <a:bodyPr/>
            <a:lstStyle/>
            <a:p>
              <a:endParaRPr lang="lv-LV"/>
            </a:p>
          </p:txBody>
        </p:sp>
        <p:sp>
          <p:nvSpPr>
            <p:cNvPr id="27" name="TextBox 27"/>
            <p:cNvSpPr txBox="1"/>
            <p:nvPr/>
          </p:nvSpPr>
          <p:spPr>
            <a:xfrm>
              <a:off x="114300" y="28575"/>
              <a:ext cx="584200" cy="669925"/>
            </a:xfrm>
            <a:prstGeom prst="rect">
              <a:avLst/>
            </a:prstGeom>
          </p:spPr>
          <p:txBody>
            <a:bodyPr lIns="50800" tIns="50800" rIns="50800" bIns="50800" rtlCol="0" anchor="ctr"/>
            <a:lstStyle/>
            <a:p>
              <a:pPr algn="ctr">
                <a:lnSpc>
                  <a:spcPts val="2697"/>
                </a:lnSpc>
              </a:pPr>
              <a:endParaRPr/>
            </a:p>
          </p:txBody>
        </p:sp>
      </p:grpSp>
      <p:grpSp>
        <p:nvGrpSpPr>
          <p:cNvPr id="28" name="Group 28"/>
          <p:cNvGrpSpPr/>
          <p:nvPr/>
        </p:nvGrpSpPr>
        <p:grpSpPr>
          <a:xfrm>
            <a:off x="15523005" y="9609524"/>
            <a:ext cx="4185210" cy="2172476"/>
            <a:chOff x="0" y="0"/>
            <a:chExt cx="1345639" cy="698500"/>
          </a:xfrm>
        </p:grpSpPr>
        <p:sp>
          <p:nvSpPr>
            <p:cNvPr id="29" name="Freeform 29"/>
            <p:cNvSpPr/>
            <p:nvPr/>
          </p:nvSpPr>
          <p:spPr>
            <a:xfrm>
              <a:off x="3907" y="0"/>
              <a:ext cx="1337825" cy="698500"/>
            </a:xfrm>
            <a:custGeom>
              <a:avLst/>
              <a:gdLst/>
              <a:ahLst/>
              <a:cxnLst/>
              <a:rect l="l" t="t" r="r" b="b"/>
              <a:pathLst>
                <a:path w="1337825" h="698500">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txBody>
            <a:bodyPr/>
            <a:lstStyle/>
            <a:p>
              <a:endParaRPr lang="lv-LV"/>
            </a:p>
          </p:txBody>
        </p:sp>
        <p:sp>
          <p:nvSpPr>
            <p:cNvPr id="30" name="TextBox 30"/>
            <p:cNvSpPr txBox="1"/>
            <p:nvPr/>
          </p:nvSpPr>
          <p:spPr>
            <a:xfrm>
              <a:off x="114300" y="19050"/>
              <a:ext cx="1117039" cy="679450"/>
            </a:xfrm>
            <a:prstGeom prst="rect">
              <a:avLst/>
            </a:prstGeom>
          </p:spPr>
          <p:txBody>
            <a:bodyPr lIns="50800" tIns="50800" rIns="50800" bIns="50800" rtlCol="0" anchor="ctr"/>
            <a:lstStyle/>
            <a:p>
              <a:pPr algn="ctr">
                <a:lnSpc>
                  <a:spcPts val="2376"/>
                </a:lnSpc>
              </a:pPr>
              <a:endParaRPr/>
            </a:p>
          </p:txBody>
        </p:sp>
      </p:grpSp>
      <p:grpSp>
        <p:nvGrpSpPr>
          <p:cNvPr id="31" name="Group 31"/>
          <p:cNvGrpSpPr/>
          <p:nvPr/>
        </p:nvGrpSpPr>
        <p:grpSpPr>
          <a:xfrm>
            <a:off x="12024022" y="9871150"/>
            <a:ext cx="8141223" cy="1553840"/>
            <a:chOff x="0" y="0"/>
            <a:chExt cx="3659737" cy="698500"/>
          </a:xfrm>
        </p:grpSpPr>
        <p:sp>
          <p:nvSpPr>
            <p:cNvPr id="32" name="Freeform 32"/>
            <p:cNvSpPr/>
            <p:nvPr/>
          </p:nvSpPr>
          <p:spPr>
            <a:xfrm>
              <a:off x="2009" y="0"/>
              <a:ext cx="3655720" cy="698500"/>
            </a:xfrm>
            <a:custGeom>
              <a:avLst/>
              <a:gdLst/>
              <a:ahLst/>
              <a:cxnLst/>
              <a:rect l="l" t="t" r="r" b="b"/>
              <a:pathLst>
                <a:path w="3655720" h="698500">
                  <a:moveTo>
                    <a:pt x="3652468" y="358292"/>
                  </a:moveTo>
                  <a:lnTo>
                    <a:pt x="3459789" y="689458"/>
                  </a:lnTo>
                  <a:cubicBezTo>
                    <a:pt x="3456532" y="695056"/>
                    <a:pt x="3450544" y="698500"/>
                    <a:pt x="3444067" y="698500"/>
                  </a:cubicBezTo>
                  <a:lnTo>
                    <a:pt x="211651" y="698500"/>
                  </a:lnTo>
                  <a:cubicBezTo>
                    <a:pt x="205175" y="698500"/>
                    <a:pt x="199187" y="695056"/>
                    <a:pt x="195930" y="689458"/>
                  </a:cubicBezTo>
                  <a:lnTo>
                    <a:pt x="3252" y="358292"/>
                  </a:lnTo>
                  <a:cubicBezTo>
                    <a:pt x="0" y="352702"/>
                    <a:pt x="0" y="345798"/>
                    <a:pt x="3252" y="340208"/>
                  </a:cubicBezTo>
                  <a:lnTo>
                    <a:pt x="195930" y="9042"/>
                  </a:lnTo>
                  <a:cubicBezTo>
                    <a:pt x="199187" y="3444"/>
                    <a:pt x="205175" y="0"/>
                    <a:pt x="211651" y="0"/>
                  </a:cubicBezTo>
                  <a:lnTo>
                    <a:pt x="3444067" y="0"/>
                  </a:lnTo>
                  <a:cubicBezTo>
                    <a:pt x="3450544" y="0"/>
                    <a:pt x="3456532" y="3444"/>
                    <a:pt x="3459789" y="9042"/>
                  </a:cubicBezTo>
                  <a:lnTo>
                    <a:pt x="3652468" y="340208"/>
                  </a:lnTo>
                  <a:cubicBezTo>
                    <a:pt x="3655719" y="345798"/>
                    <a:pt x="3655719" y="352702"/>
                    <a:pt x="3652468" y="358292"/>
                  </a:cubicBezTo>
                  <a:close/>
                </a:path>
              </a:pathLst>
            </a:custGeom>
            <a:solidFill>
              <a:srgbClr val="000B5D"/>
            </a:solidFill>
          </p:spPr>
          <p:txBody>
            <a:bodyPr/>
            <a:lstStyle/>
            <a:p>
              <a:endParaRPr lang="lv-LV"/>
            </a:p>
          </p:txBody>
        </p:sp>
        <p:sp>
          <p:nvSpPr>
            <p:cNvPr id="33" name="TextBox 33"/>
            <p:cNvSpPr txBox="1"/>
            <p:nvPr/>
          </p:nvSpPr>
          <p:spPr>
            <a:xfrm>
              <a:off x="114300" y="19050"/>
              <a:ext cx="3431137" cy="679450"/>
            </a:xfrm>
            <a:prstGeom prst="rect">
              <a:avLst/>
            </a:prstGeom>
          </p:spPr>
          <p:txBody>
            <a:bodyPr lIns="50800" tIns="50800" rIns="50800" bIns="50800" rtlCol="0" anchor="ctr"/>
            <a:lstStyle/>
            <a:p>
              <a:pPr algn="ctr">
                <a:lnSpc>
                  <a:spcPts val="2376"/>
                </a:lnSpc>
              </a:pPr>
              <a:endParaRPr/>
            </a:p>
          </p:txBody>
        </p:sp>
      </p:grpSp>
      <p:sp>
        <p:nvSpPr>
          <p:cNvPr id="34" name="Freeform 34"/>
          <p:cNvSpPr/>
          <p:nvPr/>
        </p:nvSpPr>
        <p:spPr>
          <a:xfrm>
            <a:off x="10508779" y="4976957"/>
            <a:ext cx="2336628" cy="1128450"/>
          </a:xfrm>
          <a:custGeom>
            <a:avLst/>
            <a:gdLst/>
            <a:ahLst/>
            <a:cxnLst/>
            <a:rect l="l" t="t" r="r" b="b"/>
            <a:pathLst>
              <a:path w="2336628" h="1128450">
                <a:moveTo>
                  <a:pt x="0" y="0"/>
                </a:moveTo>
                <a:lnTo>
                  <a:pt x="2336628" y="0"/>
                </a:lnTo>
                <a:lnTo>
                  <a:pt x="2336628" y="1128450"/>
                </a:lnTo>
                <a:lnTo>
                  <a:pt x="0" y="1128450"/>
                </a:lnTo>
                <a:lnTo>
                  <a:pt x="0" y="0"/>
                </a:lnTo>
                <a:close/>
              </a:path>
            </a:pathLst>
          </a:custGeom>
          <a:blipFill>
            <a:blip r:embed="rId3"/>
            <a:stretch>
              <a:fillRect/>
            </a:stretch>
          </a:blipFill>
        </p:spPr>
        <p:txBody>
          <a:bodyPr/>
          <a:lstStyle/>
          <a:p>
            <a:endParaRPr lang="lv-LV"/>
          </a:p>
        </p:txBody>
      </p:sp>
      <p:sp>
        <p:nvSpPr>
          <p:cNvPr id="35" name="TextBox 35"/>
          <p:cNvSpPr txBox="1"/>
          <p:nvPr/>
        </p:nvSpPr>
        <p:spPr>
          <a:xfrm>
            <a:off x="4315017" y="2099317"/>
            <a:ext cx="8360385" cy="647700"/>
          </a:xfrm>
          <a:prstGeom prst="rect">
            <a:avLst/>
          </a:prstGeom>
        </p:spPr>
        <p:txBody>
          <a:bodyPr lIns="0" tIns="0" rIns="0" bIns="0" rtlCol="0" anchor="t">
            <a:spAutoFit/>
          </a:bodyPr>
          <a:lstStyle/>
          <a:p>
            <a:pPr>
              <a:lnSpc>
                <a:spcPts val="4500"/>
              </a:lnSpc>
            </a:pPr>
            <a:r>
              <a:rPr lang="en-US" sz="4500">
                <a:solidFill>
                  <a:srgbClr val="000B5D"/>
                </a:solidFill>
                <a:latin typeface="Poppins Bold"/>
              </a:rPr>
              <a:t>THINGS THAT WE HAVE DONE</a:t>
            </a:r>
          </a:p>
        </p:txBody>
      </p:sp>
      <p:sp>
        <p:nvSpPr>
          <p:cNvPr id="36" name="TextBox 36"/>
          <p:cNvSpPr txBox="1"/>
          <p:nvPr/>
        </p:nvSpPr>
        <p:spPr>
          <a:xfrm>
            <a:off x="4669359" y="4404866"/>
            <a:ext cx="4279060" cy="516826"/>
          </a:xfrm>
          <a:prstGeom prst="rect">
            <a:avLst/>
          </a:prstGeom>
        </p:spPr>
        <p:txBody>
          <a:bodyPr lIns="0" tIns="0" rIns="0" bIns="0" rtlCol="0" anchor="t">
            <a:spAutoFit/>
          </a:bodyPr>
          <a:lstStyle/>
          <a:p>
            <a:pPr>
              <a:lnSpc>
                <a:spcPts val="3961"/>
              </a:lnSpc>
            </a:pPr>
            <a:r>
              <a:rPr lang="en-US" sz="2829">
                <a:solidFill>
                  <a:srgbClr val="FFFFFF"/>
                </a:solidFill>
                <a:latin typeface="Poppins"/>
              </a:rPr>
              <a:t>COMMUNICATION PLAN </a:t>
            </a:r>
          </a:p>
        </p:txBody>
      </p:sp>
      <p:sp>
        <p:nvSpPr>
          <p:cNvPr id="37" name="TextBox 37"/>
          <p:cNvSpPr txBox="1"/>
          <p:nvPr/>
        </p:nvSpPr>
        <p:spPr>
          <a:xfrm>
            <a:off x="4669359" y="5400579"/>
            <a:ext cx="2942703" cy="1356947"/>
          </a:xfrm>
          <a:prstGeom prst="rect">
            <a:avLst/>
          </a:prstGeom>
        </p:spPr>
        <p:txBody>
          <a:bodyPr lIns="0" tIns="0" rIns="0" bIns="0" rtlCol="0" anchor="t">
            <a:spAutoFit/>
          </a:bodyPr>
          <a:lstStyle/>
          <a:p>
            <a:pPr algn="just">
              <a:lnSpc>
                <a:spcPts val="1790"/>
              </a:lnSpc>
            </a:pPr>
            <a:r>
              <a:rPr lang="en-US" sz="1492">
                <a:solidFill>
                  <a:srgbClr val="000B5D"/>
                </a:solidFill>
                <a:latin typeface="Poppins"/>
              </a:rPr>
              <a:t>Good communication plan defines clear objectives (adapted to various relevant target audiences) and set out a description and timing for each activity</a:t>
            </a:r>
          </a:p>
        </p:txBody>
      </p:sp>
      <p:sp>
        <p:nvSpPr>
          <p:cNvPr id="38" name="TextBox 38"/>
          <p:cNvSpPr txBox="1"/>
          <p:nvPr/>
        </p:nvSpPr>
        <p:spPr>
          <a:xfrm>
            <a:off x="13601077" y="4460130"/>
            <a:ext cx="5178571" cy="516826"/>
          </a:xfrm>
          <a:prstGeom prst="rect">
            <a:avLst/>
          </a:prstGeom>
        </p:spPr>
        <p:txBody>
          <a:bodyPr lIns="0" tIns="0" rIns="0" bIns="0" rtlCol="0" anchor="t">
            <a:spAutoFit/>
          </a:bodyPr>
          <a:lstStyle/>
          <a:p>
            <a:pPr>
              <a:lnSpc>
                <a:spcPts val="3961"/>
              </a:lnSpc>
            </a:pPr>
            <a:r>
              <a:rPr lang="en-US" sz="2829">
                <a:solidFill>
                  <a:srgbClr val="FFFFFF"/>
                </a:solidFill>
                <a:latin typeface="Poppins"/>
              </a:rPr>
              <a:t>VISUAL IDENTITY</a:t>
            </a:r>
          </a:p>
        </p:txBody>
      </p:sp>
      <p:sp>
        <p:nvSpPr>
          <p:cNvPr id="39" name="TextBox 39"/>
          <p:cNvSpPr txBox="1"/>
          <p:nvPr/>
        </p:nvSpPr>
        <p:spPr>
          <a:xfrm>
            <a:off x="13946110" y="5553680"/>
            <a:ext cx="2819039" cy="551727"/>
          </a:xfrm>
          <a:prstGeom prst="rect">
            <a:avLst/>
          </a:prstGeom>
        </p:spPr>
        <p:txBody>
          <a:bodyPr lIns="0" tIns="0" rIns="0" bIns="0" rtlCol="0" anchor="t">
            <a:spAutoFit/>
          </a:bodyPr>
          <a:lstStyle/>
          <a:p>
            <a:pPr algn="just">
              <a:lnSpc>
                <a:spcPts val="2163"/>
              </a:lnSpc>
            </a:pPr>
            <a:r>
              <a:rPr lang="en-US" sz="1802">
                <a:solidFill>
                  <a:srgbClr val="000B5D"/>
                </a:solidFill>
                <a:latin typeface="Poppins"/>
              </a:rPr>
              <a:t>Logo and presentation template for project</a:t>
            </a:r>
          </a:p>
        </p:txBody>
      </p:sp>
      <p:sp>
        <p:nvSpPr>
          <p:cNvPr id="40" name="Freeform 40"/>
          <p:cNvSpPr/>
          <p:nvPr/>
        </p:nvSpPr>
        <p:spPr>
          <a:xfrm>
            <a:off x="400776" y="223494"/>
            <a:ext cx="2255617" cy="1089327"/>
          </a:xfrm>
          <a:custGeom>
            <a:avLst/>
            <a:gdLst/>
            <a:ahLst/>
            <a:cxnLst/>
            <a:rect l="l" t="t" r="r" b="b"/>
            <a:pathLst>
              <a:path w="2255617" h="1089327">
                <a:moveTo>
                  <a:pt x="0" y="0"/>
                </a:moveTo>
                <a:lnTo>
                  <a:pt x="2255617" y="0"/>
                </a:lnTo>
                <a:lnTo>
                  <a:pt x="2255617" y="1089327"/>
                </a:lnTo>
                <a:lnTo>
                  <a:pt x="0" y="1089327"/>
                </a:lnTo>
                <a:lnTo>
                  <a:pt x="0" y="0"/>
                </a:lnTo>
                <a:close/>
              </a:path>
            </a:pathLst>
          </a:custGeom>
          <a:blipFill>
            <a:blip r:embed="rId3"/>
            <a:stretch>
              <a:fillRect/>
            </a:stretch>
          </a:blipFill>
        </p:spPr>
        <p:txBody>
          <a:bodyPr/>
          <a:lstStyle/>
          <a:p>
            <a:endParaRPr lang="lv-LV"/>
          </a:p>
        </p:txBody>
      </p:sp>
      <p:sp>
        <p:nvSpPr>
          <p:cNvPr id="41" name="TextBox 41"/>
          <p:cNvSpPr txBox="1"/>
          <p:nvPr/>
        </p:nvSpPr>
        <p:spPr>
          <a:xfrm>
            <a:off x="1793174" y="7496974"/>
            <a:ext cx="4870318" cy="547304"/>
          </a:xfrm>
          <a:prstGeom prst="rect">
            <a:avLst/>
          </a:prstGeom>
        </p:spPr>
        <p:txBody>
          <a:bodyPr lIns="0" tIns="0" rIns="0" bIns="0" rtlCol="0" anchor="t">
            <a:spAutoFit/>
          </a:bodyPr>
          <a:lstStyle/>
          <a:p>
            <a:pPr algn="ctr">
              <a:lnSpc>
                <a:spcPts val="4480"/>
              </a:lnSpc>
            </a:pPr>
            <a:r>
              <a:rPr lang="en-US" sz="3200" u="sng">
                <a:solidFill>
                  <a:srgbClr val="00ADEF"/>
                </a:solidFill>
                <a:latin typeface="Lato"/>
                <a:hlinkClick r:id="rId4" tooltip="https://docs.google.com/spreadsheets/d/1QWrYybJYMernGRy9DtoSOdPH0LJGNlA2wsLPZt6jg9k/edit?usp=sharing"/>
              </a:rPr>
              <a:t>Communication plan online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6770121"/>
            <a:ext cx="736859" cy="736859"/>
          </a:xfrm>
          <a:custGeom>
            <a:avLst/>
            <a:gdLst/>
            <a:ahLst/>
            <a:cxnLst/>
            <a:rect l="l" t="t" r="r" b="b"/>
            <a:pathLst>
              <a:path w="736859" h="736859">
                <a:moveTo>
                  <a:pt x="0" y="0"/>
                </a:moveTo>
                <a:lnTo>
                  <a:pt x="736859" y="0"/>
                </a:lnTo>
                <a:lnTo>
                  <a:pt x="736859" y="736859"/>
                </a:lnTo>
                <a:lnTo>
                  <a:pt x="0" y="7368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2493754" y="9258300"/>
            <a:ext cx="4185210" cy="2172476"/>
            <a:chOff x="0" y="0"/>
            <a:chExt cx="1345639" cy="698500"/>
          </a:xfrm>
        </p:grpSpPr>
        <p:sp>
          <p:nvSpPr>
            <p:cNvPr id="4" name="Freeform 4"/>
            <p:cNvSpPr/>
            <p:nvPr/>
          </p:nvSpPr>
          <p:spPr>
            <a:xfrm>
              <a:off x="3907" y="0"/>
              <a:ext cx="1337825" cy="698500"/>
            </a:xfrm>
            <a:custGeom>
              <a:avLst/>
              <a:gdLst/>
              <a:ahLst/>
              <a:cxnLst/>
              <a:rect l="l" t="t" r="r" b="b"/>
              <a:pathLst>
                <a:path w="1337825" h="698500">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txBody>
            <a:bodyPr/>
            <a:lstStyle/>
            <a:p>
              <a:endParaRPr lang="lv-LV"/>
            </a:p>
          </p:txBody>
        </p:sp>
        <p:sp>
          <p:nvSpPr>
            <p:cNvPr id="5" name="TextBox 5"/>
            <p:cNvSpPr txBox="1"/>
            <p:nvPr/>
          </p:nvSpPr>
          <p:spPr>
            <a:xfrm>
              <a:off x="114300" y="19050"/>
              <a:ext cx="1117039" cy="679450"/>
            </a:xfrm>
            <a:prstGeom prst="rect">
              <a:avLst/>
            </a:prstGeom>
          </p:spPr>
          <p:txBody>
            <a:bodyPr lIns="50800" tIns="50800" rIns="50800" bIns="50800" rtlCol="0" anchor="ctr"/>
            <a:lstStyle/>
            <a:p>
              <a:pPr algn="ctr">
                <a:lnSpc>
                  <a:spcPts val="2376"/>
                </a:lnSpc>
              </a:pPr>
              <a:endParaRPr/>
            </a:p>
          </p:txBody>
        </p:sp>
      </p:grpSp>
      <p:grpSp>
        <p:nvGrpSpPr>
          <p:cNvPr id="6" name="Group 6"/>
          <p:cNvGrpSpPr/>
          <p:nvPr/>
        </p:nvGrpSpPr>
        <p:grpSpPr>
          <a:xfrm>
            <a:off x="-2201820" y="9825097"/>
            <a:ext cx="8377487" cy="2964361"/>
            <a:chOff x="0" y="0"/>
            <a:chExt cx="1974009" cy="698500"/>
          </a:xfrm>
        </p:grpSpPr>
        <p:sp>
          <p:nvSpPr>
            <p:cNvPr id="7" name="Freeform 7"/>
            <p:cNvSpPr/>
            <p:nvPr/>
          </p:nvSpPr>
          <p:spPr>
            <a:xfrm>
              <a:off x="1952" y="0"/>
              <a:ext cx="1970105" cy="698500"/>
            </a:xfrm>
            <a:custGeom>
              <a:avLst/>
              <a:gdLst/>
              <a:ahLst/>
              <a:cxnLst/>
              <a:rect l="l" t="t" r="r" b="b"/>
              <a:pathLst>
                <a:path w="1970105" h="698500">
                  <a:moveTo>
                    <a:pt x="1966944" y="358037"/>
                  </a:moveTo>
                  <a:lnTo>
                    <a:pt x="1773969" y="689713"/>
                  </a:lnTo>
                  <a:cubicBezTo>
                    <a:pt x="1770804" y="695153"/>
                    <a:pt x="1764985" y="698500"/>
                    <a:pt x="1758691" y="698500"/>
                  </a:cubicBezTo>
                  <a:lnTo>
                    <a:pt x="211413" y="698500"/>
                  </a:lnTo>
                  <a:cubicBezTo>
                    <a:pt x="205120" y="698500"/>
                    <a:pt x="199301" y="695153"/>
                    <a:pt x="196136" y="689713"/>
                  </a:cubicBezTo>
                  <a:lnTo>
                    <a:pt x="3160" y="358037"/>
                  </a:lnTo>
                  <a:cubicBezTo>
                    <a:pt x="0" y="352605"/>
                    <a:pt x="0" y="345895"/>
                    <a:pt x="3160" y="340463"/>
                  </a:cubicBezTo>
                  <a:lnTo>
                    <a:pt x="196136" y="8787"/>
                  </a:lnTo>
                  <a:cubicBezTo>
                    <a:pt x="199301" y="3347"/>
                    <a:pt x="205120" y="0"/>
                    <a:pt x="211413" y="0"/>
                  </a:cubicBezTo>
                  <a:lnTo>
                    <a:pt x="1758691" y="0"/>
                  </a:lnTo>
                  <a:cubicBezTo>
                    <a:pt x="1764985" y="0"/>
                    <a:pt x="1770804" y="3347"/>
                    <a:pt x="1773969" y="8787"/>
                  </a:cubicBezTo>
                  <a:lnTo>
                    <a:pt x="1966944" y="340463"/>
                  </a:lnTo>
                  <a:cubicBezTo>
                    <a:pt x="1970105" y="345895"/>
                    <a:pt x="1970105" y="352605"/>
                    <a:pt x="1966944" y="358037"/>
                  </a:cubicBezTo>
                  <a:close/>
                </a:path>
              </a:pathLst>
            </a:custGeom>
            <a:solidFill>
              <a:srgbClr val="000B5D"/>
            </a:solidFill>
          </p:spPr>
          <p:txBody>
            <a:bodyPr/>
            <a:lstStyle/>
            <a:p>
              <a:endParaRPr lang="lv-LV"/>
            </a:p>
          </p:txBody>
        </p:sp>
        <p:sp>
          <p:nvSpPr>
            <p:cNvPr id="8" name="TextBox 8"/>
            <p:cNvSpPr txBox="1"/>
            <p:nvPr/>
          </p:nvSpPr>
          <p:spPr>
            <a:xfrm>
              <a:off x="114300" y="19050"/>
              <a:ext cx="1745409" cy="679450"/>
            </a:xfrm>
            <a:prstGeom prst="rect">
              <a:avLst/>
            </a:prstGeom>
          </p:spPr>
          <p:txBody>
            <a:bodyPr lIns="50800" tIns="50800" rIns="50800" bIns="50800" rtlCol="0" anchor="ctr"/>
            <a:lstStyle/>
            <a:p>
              <a:pPr algn="ctr">
                <a:lnSpc>
                  <a:spcPts val="2376"/>
                </a:lnSpc>
              </a:pPr>
              <a:endParaRPr/>
            </a:p>
          </p:txBody>
        </p:sp>
      </p:grpSp>
      <p:sp>
        <p:nvSpPr>
          <p:cNvPr id="9" name="Freeform 9"/>
          <p:cNvSpPr/>
          <p:nvPr/>
        </p:nvSpPr>
        <p:spPr>
          <a:xfrm>
            <a:off x="541786" y="342888"/>
            <a:ext cx="2471258" cy="1193469"/>
          </a:xfrm>
          <a:custGeom>
            <a:avLst/>
            <a:gdLst/>
            <a:ahLst/>
            <a:cxnLst/>
            <a:rect l="l" t="t" r="r" b="b"/>
            <a:pathLst>
              <a:path w="2471258" h="1193469">
                <a:moveTo>
                  <a:pt x="0" y="0"/>
                </a:moveTo>
                <a:lnTo>
                  <a:pt x="2471258" y="0"/>
                </a:lnTo>
                <a:lnTo>
                  <a:pt x="2471258" y="1193469"/>
                </a:lnTo>
                <a:lnTo>
                  <a:pt x="0" y="1193469"/>
                </a:lnTo>
                <a:lnTo>
                  <a:pt x="0" y="0"/>
                </a:lnTo>
                <a:close/>
              </a:path>
            </a:pathLst>
          </a:custGeom>
          <a:blipFill>
            <a:blip r:embed="rId4"/>
            <a:stretch>
              <a:fillRect/>
            </a:stretch>
          </a:blipFill>
        </p:spPr>
        <p:txBody>
          <a:bodyPr/>
          <a:lstStyle/>
          <a:p>
            <a:endParaRPr lang="lv-LV"/>
          </a:p>
        </p:txBody>
      </p:sp>
      <p:sp>
        <p:nvSpPr>
          <p:cNvPr id="10" name="Freeform 10"/>
          <p:cNvSpPr/>
          <p:nvPr/>
        </p:nvSpPr>
        <p:spPr>
          <a:xfrm>
            <a:off x="13306865" y="2655321"/>
            <a:ext cx="3852482" cy="4114800"/>
          </a:xfrm>
          <a:custGeom>
            <a:avLst/>
            <a:gdLst/>
            <a:ahLst/>
            <a:cxnLst/>
            <a:rect l="l" t="t" r="r" b="b"/>
            <a:pathLst>
              <a:path w="3852482" h="4114800">
                <a:moveTo>
                  <a:pt x="0" y="0"/>
                </a:moveTo>
                <a:lnTo>
                  <a:pt x="3852481" y="0"/>
                </a:lnTo>
                <a:lnTo>
                  <a:pt x="385248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11" name="TextBox 11"/>
          <p:cNvSpPr txBox="1"/>
          <p:nvPr/>
        </p:nvSpPr>
        <p:spPr>
          <a:xfrm>
            <a:off x="1028700" y="2390217"/>
            <a:ext cx="6425263" cy="1244488"/>
          </a:xfrm>
          <a:prstGeom prst="rect">
            <a:avLst/>
          </a:prstGeom>
        </p:spPr>
        <p:txBody>
          <a:bodyPr lIns="0" tIns="0" rIns="0" bIns="0" rtlCol="0" anchor="t">
            <a:spAutoFit/>
          </a:bodyPr>
          <a:lstStyle/>
          <a:p>
            <a:pPr>
              <a:lnSpc>
                <a:spcPts val="9595"/>
              </a:lnSpc>
            </a:pPr>
            <a:r>
              <a:rPr lang="en-US" sz="6854">
                <a:solidFill>
                  <a:srgbClr val="000B5D"/>
                </a:solidFill>
                <a:latin typeface="Poppins Semi-Bold"/>
              </a:rPr>
              <a:t>WHAT TO DO?</a:t>
            </a:r>
          </a:p>
        </p:txBody>
      </p:sp>
      <p:sp>
        <p:nvSpPr>
          <p:cNvPr id="12" name="TextBox 12"/>
          <p:cNvSpPr txBox="1"/>
          <p:nvPr/>
        </p:nvSpPr>
        <p:spPr>
          <a:xfrm>
            <a:off x="1989472" y="6890555"/>
            <a:ext cx="6933164" cy="457272"/>
          </a:xfrm>
          <a:prstGeom prst="rect">
            <a:avLst/>
          </a:prstGeom>
        </p:spPr>
        <p:txBody>
          <a:bodyPr lIns="0" tIns="0" rIns="0" bIns="0" rtlCol="0" anchor="t">
            <a:spAutoFit/>
          </a:bodyPr>
          <a:lstStyle/>
          <a:p>
            <a:pPr>
              <a:lnSpc>
                <a:spcPts val="3663"/>
              </a:lnSpc>
              <a:spcBef>
                <a:spcPct val="0"/>
              </a:spcBef>
            </a:pPr>
            <a:r>
              <a:rPr lang="en-US" sz="2616">
                <a:solidFill>
                  <a:srgbClr val="000000"/>
                </a:solidFill>
                <a:latin typeface="Poppins Bold"/>
              </a:rPr>
              <a:t>ricards.ozolins@getlini.lv / +371 27128276</a:t>
            </a:r>
          </a:p>
        </p:txBody>
      </p:sp>
      <p:sp>
        <p:nvSpPr>
          <p:cNvPr id="13" name="TextBox 13"/>
          <p:cNvSpPr txBox="1"/>
          <p:nvPr/>
        </p:nvSpPr>
        <p:spPr>
          <a:xfrm>
            <a:off x="1028700" y="4096875"/>
            <a:ext cx="11553808" cy="1809618"/>
          </a:xfrm>
          <a:prstGeom prst="rect">
            <a:avLst/>
          </a:prstGeom>
        </p:spPr>
        <p:txBody>
          <a:bodyPr lIns="0" tIns="0" rIns="0" bIns="0" rtlCol="0" anchor="t">
            <a:spAutoFit/>
          </a:bodyPr>
          <a:lstStyle/>
          <a:p>
            <a:pPr algn="just">
              <a:lnSpc>
                <a:spcPts val="3594"/>
              </a:lnSpc>
            </a:pPr>
            <a:r>
              <a:rPr lang="en-US" sz="2995">
                <a:solidFill>
                  <a:srgbClr val="000000"/>
                </a:solidFill>
                <a:latin typeface="Poppins"/>
              </a:rPr>
              <a:t>If there is something we are proud of and everyone needs to know - inform us! </a:t>
            </a:r>
          </a:p>
          <a:p>
            <a:pPr algn="just">
              <a:lnSpc>
                <a:spcPts val="3594"/>
              </a:lnSpc>
            </a:pPr>
            <a:endParaRPr lang="en-US" sz="2995">
              <a:solidFill>
                <a:srgbClr val="000000"/>
              </a:solidFill>
              <a:latin typeface="Poppins"/>
            </a:endParaRPr>
          </a:p>
          <a:p>
            <a:pPr algn="just">
              <a:lnSpc>
                <a:spcPts val="3594"/>
              </a:lnSpc>
            </a:pPr>
            <a:r>
              <a:rPr lang="en-US" sz="2995">
                <a:solidFill>
                  <a:srgbClr val="000000"/>
                </a:solidFill>
                <a:latin typeface="Poppins"/>
              </a:rPr>
              <a:t>(press release, opinion article, social media posts, events)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1398" y="2721263"/>
            <a:ext cx="6794504" cy="772507"/>
            <a:chOff x="0" y="0"/>
            <a:chExt cx="6143581" cy="698500"/>
          </a:xfrm>
        </p:grpSpPr>
        <p:sp>
          <p:nvSpPr>
            <p:cNvPr id="3" name="Freeform 3"/>
            <p:cNvSpPr/>
            <p:nvPr/>
          </p:nvSpPr>
          <p:spPr>
            <a:xfrm>
              <a:off x="2407" y="0"/>
              <a:ext cx="6138768" cy="698500"/>
            </a:xfrm>
            <a:custGeom>
              <a:avLst/>
              <a:gdLst/>
              <a:ahLst/>
              <a:cxnLst/>
              <a:rect l="l" t="t" r="r" b="b"/>
              <a:pathLst>
                <a:path w="6138768" h="698500">
                  <a:moveTo>
                    <a:pt x="6134871" y="360084"/>
                  </a:moveTo>
                  <a:lnTo>
                    <a:pt x="5944277" y="687666"/>
                  </a:lnTo>
                  <a:cubicBezTo>
                    <a:pt x="5940375" y="694374"/>
                    <a:pt x="5933200" y="698500"/>
                    <a:pt x="5925440" y="698500"/>
                  </a:cubicBezTo>
                  <a:lnTo>
                    <a:pt x="213327" y="698500"/>
                  </a:lnTo>
                  <a:cubicBezTo>
                    <a:pt x="205567" y="698500"/>
                    <a:pt x="198392" y="694374"/>
                    <a:pt x="194490" y="687666"/>
                  </a:cubicBezTo>
                  <a:lnTo>
                    <a:pt x="3896" y="360084"/>
                  </a:lnTo>
                  <a:cubicBezTo>
                    <a:pt x="0" y="353387"/>
                    <a:pt x="0" y="345113"/>
                    <a:pt x="3896" y="338416"/>
                  </a:cubicBezTo>
                  <a:lnTo>
                    <a:pt x="194490" y="10834"/>
                  </a:lnTo>
                  <a:cubicBezTo>
                    <a:pt x="198392" y="4126"/>
                    <a:pt x="205567" y="0"/>
                    <a:pt x="213327" y="0"/>
                  </a:cubicBezTo>
                  <a:lnTo>
                    <a:pt x="5925440" y="0"/>
                  </a:lnTo>
                  <a:cubicBezTo>
                    <a:pt x="5933200" y="0"/>
                    <a:pt x="5940375" y="4126"/>
                    <a:pt x="5944277" y="10834"/>
                  </a:cubicBezTo>
                  <a:lnTo>
                    <a:pt x="6134871" y="338416"/>
                  </a:lnTo>
                  <a:cubicBezTo>
                    <a:pt x="6138767" y="345113"/>
                    <a:pt x="6138767" y="353387"/>
                    <a:pt x="6134871" y="360084"/>
                  </a:cubicBezTo>
                  <a:close/>
                </a:path>
              </a:pathLst>
            </a:custGeom>
            <a:solidFill>
              <a:srgbClr val="000000">
                <a:alpha val="0"/>
              </a:srgbClr>
            </a:solidFill>
            <a:ln w="57150" cap="sq">
              <a:solidFill>
                <a:srgbClr val="000B5D"/>
              </a:solidFill>
              <a:prstDash val="solid"/>
              <a:miter/>
            </a:ln>
          </p:spPr>
          <p:txBody>
            <a:bodyPr/>
            <a:lstStyle/>
            <a:p>
              <a:endParaRPr lang="lv-LV"/>
            </a:p>
          </p:txBody>
        </p:sp>
        <p:sp>
          <p:nvSpPr>
            <p:cNvPr id="4" name="TextBox 4"/>
            <p:cNvSpPr txBox="1"/>
            <p:nvPr/>
          </p:nvSpPr>
          <p:spPr>
            <a:xfrm>
              <a:off x="114300" y="19050"/>
              <a:ext cx="5914981" cy="679450"/>
            </a:xfrm>
            <a:prstGeom prst="rect">
              <a:avLst/>
            </a:prstGeom>
          </p:spPr>
          <p:txBody>
            <a:bodyPr lIns="50800" tIns="50800" rIns="50800" bIns="50800" rtlCol="0" anchor="ctr"/>
            <a:lstStyle/>
            <a:p>
              <a:pPr algn="ctr">
                <a:lnSpc>
                  <a:spcPts val="2376"/>
                </a:lnSpc>
              </a:pPr>
              <a:endParaRPr/>
            </a:p>
          </p:txBody>
        </p:sp>
      </p:grpSp>
      <p:grpSp>
        <p:nvGrpSpPr>
          <p:cNvPr id="5" name="Group 5"/>
          <p:cNvGrpSpPr/>
          <p:nvPr/>
        </p:nvGrpSpPr>
        <p:grpSpPr>
          <a:xfrm>
            <a:off x="1411398" y="4274442"/>
            <a:ext cx="6794504" cy="772507"/>
            <a:chOff x="0" y="0"/>
            <a:chExt cx="6143581" cy="698500"/>
          </a:xfrm>
        </p:grpSpPr>
        <p:sp>
          <p:nvSpPr>
            <p:cNvPr id="6" name="Freeform 6"/>
            <p:cNvSpPr/>
            <p:nvPr/>
          </p:nvSpPr>
          <p:spPr>
            <a:xfrm>
              <a:off x="2407" y="0"/>
              <a:ext cx="6138768" cy="698500"/>
            </a:xfrm>
            <a:custGeom>
              <a:avLst/>
              <a:gdLst/>
              <a:ahLst/>
              <a:cxnLst/>
              <a:rect l="l" t="t" r="r" b="b"/>
              <a:pathLst>
                <a:path w="6138768" h="698500">
                  <a:moveTo>
                    <a:pt x="6134871" y="360084"/>
                  </a:moveTo>
                  <a:lnTo>
                    <a:pt x="5944277" y="687666"/>
                  </a:lnTo>
                  <a:cubicBezTo>
                    <a:pt x="5940375" y="694374"/>
                    <a:pt x="5933200" y="698500"/>
                    <a:pt x="5925440" y="698500"/>
                  </a:cubicBezTo>
                  <a:lnTo>
                    <a:pt x="213327" y="698500"/>
                  </a:lnTo>
                  <a:cubicBezTo>
                    <a:pt x="205567" y="698500"/>
                    <a:pt x="198392" y="694374"/>
                    <a:pt x="194490" y="687666"/>
                  </a:cubicBezTo>
                  <a:lnTo>
                    <a:pt x="3896" y="360084"/>
                  </a:lnTo>
                  <a:cubicBezTo>
                    <a:pt x="0" y="353387"/>
                    <a:pt x="0" y="345113"/>
                    <a:pt x="3896" y="338416"/>
                  </a:cubicBezTo>
                  <a:lnTo>
                    <a:pt x="194490" y="10834"/>
                  </a:lnTo>
                  <a:cubicBezTo>
                    <a:pt x="198392" y="4126"/>
                    <a:pt x="205567" y="0"/>
                    <a:pt x="213327" y="0"/>
                  </a:cubicBezTo>
                  <a:lnTo>
                    <a:pt x="5925440" y="0"/>
                  </a:lnTo>
                  <a:cubicBezTo>
                    <a:pt x="5933200" y="0"/>
                    <a:pt x="5940375" y="4126"/>
                    <a:pt x="5944277" y="10834"/>
                  </a:cubicBezTo>
                  <a:lnTo>
                    <a:pt x="6134871" y="338416"/>
                  </a:lnTo>
                  <a:cubicBezTo>
                    <a:pt x="6138767" y="345113"/>
                    <a:pt x="6138767" y="353387"/>
                    <a:pt x="6134871" y="360084"/>
                  </a:cubicBezTo>
                  <a:close/>
                </a:path>
              </a:pathLst>
            </a:custGeom>
            <a:solidFill>
              <a:srgbClr val="000000">
                <a:alpha val="0"/>
              </a:srgbClr>
            </a:solidFill>
            <a:ln w="57150" cap="sq">
              <a:solidFill>
                <a:srgbClr val="000B5D"/>
              </a:solidFill>
              <a:prstDash val="solid"/>
              <a:miter/>
            </a:ln>
          </p:spPr>
          <p:txBody>
            <a:bodyPr/>
            <a:lstStyle/>
            <a:p>
              <a:endParaRPr lang="lv-LV"/>
            </a:p>
          </p:txBody>
        </p:sp>
        <p:sp>
          <p:nvSpPr>
            <p:cNvPr id="7" name="TextBox 7"/>
            <p:cNvSpPr txBox="1"/>
            <p:nvPr/>
          </p:nvSpPr>
          <p:spPr>
            <a:xfrm>
              <a:off x="114300" y="19050"/>
              <a:ext cx="5914981" cy="679450"/>
            </a:xfrm>
            <a:prstGeom prst="rect">
              <a:avLst/>
            </a:prstGeom>
          </p:spPr>
          <p:txBody>
            <a:bodyPr lIns="50800" tIns="50800" rIns="50800" bIns="50800" rtlCol="0" anchor="ctr"/>
            <a:lstStyle/>
            <a:p>
              <a:pPr algn="ctr">
                <a:lnSpc>
                  <a:spcPts val="2376"/>
                </a:lnSpc>
              </a:pPr>
              <a:endParaRPr/>
            </a:p>
          </p:txBody>
        </p:sp>
      </p:grpSp>
      <p:grpSp>
        <p:nvGrpSpPr>
          <p:cNvPr id="8" name="Group 8"/>
          <p:cNvGrpSpPr/>
          <p:nvPr/>
        </p:nvGrpSpPr>
        <p:grpSpPr>
          <a:xfrm>
            <a:off x="1411398" y="5827959"/>
            <a:ext cx="6794504" cy="772507"/>
            <a:chOff x="0" y="0"/>
            <a:chExt cx="6143581" cy="698500"/>
          </a:xfrm>
        </p:grpSpPr>
        <p:sp>
          <p:nvSpPr>
            <p:cNvPr id="9" name="Freeform 9"/>
            <p:cNvSpPr/>
            <p:nvPr/>
          </p:nvSpPr>
          <p:spPr>
            <a:xfrm>
              <a:off x="2407" y="0"/>
              <a:ext cx="6138768" cy="698500"/>
            </a:xfrm>
            <a:custGeom>
              <a:avLst/>
              <a:gdLst/>
              <a:ahLst/>
              <a:cxnLst/>
              <a:rect l="l" t="t" r="r" b="b"/>
              <a:pathLst>
                <a:path w="6138768" h="698500">
                  <a:moveTo>
                    <a:pt x="6134871" y="360084"/>
                  </a:moveTo>
                  <a:lnTo>
                    <a:pt x="5944277" y="687666"/>
                  </a:lnTo>
                  <a:cubicBezTo>
                    <a:pt x="5940375" y="694374"/>
                    <a:pt x="5933200" y="698500"/>
                    <a:pt x="5925440" y="698500"/>
                  </a:cubicBezTo>
                  <a:lnTo>
                    <a:pt x="213327" y="698500"/>
                  </a:lnTo>
                  <a:cubicBezTo>
                    <a:pt x="205567" y="698500"/>
                    <a:pt x="198392" y="694374"/>
                    <a:pt x="194490" y="687666"/>
                  </a:cubicBezTo>
                  <a:lnTo>
                    <a:pt x="3896" y="360084"/>
                  </a:lnTo>
                  <a:cubicBezTo>
                    <a:pt x="0" y="353387"/>
                    <a:pt x="0" y="345113"/>
                    <a:pt x="3896" y="338416"/>
                  </a:cubicBezTo>
                  <a:lnTo>
                    <a:pt x="194490" y="10834"/>
                  </a:lnTo>
                  <a:cubicBezTo>
                    <a:pt x="198392" y="4126"/>
                    <a:pt x="205567" y="0"/>
                    <a:pt x="213327" y="0"/>
                  </a:cubicBezTo>
                  <a:lnTo>
                    <a:pt x="5925440" y="0"/>
                  </a:lnTo>
                  <a:cubicBezTo>
                    <a:pt x="5933200" y="0"/>
                    <a:pt x="5940375" y="4126"/>
                    <a:pt x="5944277" y="10834"/>
                  </a:cubicBezTo>
                  <a:lnTo>
                    <a:pt x="6134871" y="338416"/>
                  </a:lnTo>
                  <a:cubicBezTo>
                    <a:pt x="6138767" y="345113"/>
                    <a:pt x="6138767" y="353387"/>
                    <a:pt x="6134871" y="360084"/>
                  </a:cubicBezTo>
                  <a:close/>
                </a:path>
              </a:pathLst>
            </a:custGeom>
            <a:solidFill>
              <a:srgbClr val="000000">
                <a:alpha val="0"/>
              </a:srgbClr>
            </a:solidFill>
            <a:ln w="57150" cap="sq">
              <a:solidFill>
                <a:srgbClr val="000B5D"/>
              </a:solidFill>
              <a:prstDash val="solid"/>
              <a:miter/>
            </a:ln>
          </p:spPr>
          <p:txBody>
            <a:bodyPr/>
            <a:lstStyle/>
            <a:p>
              <a:endParaRPr lang="lv-LV"/>
            </a:p>
          </p:txBody>
        </p:sp>
        <p:sp>
          <p:nvSpPr>
            <p:cNvPr id="10" name="TextBox 10"/>
            <p:cNvSpPr txBox="1"/>
            <p:nvPr/>
          </p:nvSpPr>
          <p:spPr>
            <a:xfrm>
              <a:off x="114300" y="19050"/>
              <a:ext cx="5914981" cy="679450"/>
            </a:xfrm>
            <a:prstGeom prst="rect">
              <a:avLst/>
            </a:prstGeom>
          </p:spPr>
          <p:txBody>
            <a:bodyPr lIns="50800" tIns="50800" rIns="50800" bIns="50800" rtlCol="0" anchor="ctr"/>
            <a:lstStyle/>
            <a:p>
              <a:pPr algn="ctr">
                <a:lnSpc>
                  <a:spcPts val="2376"/>
                </a:lnSpc>
              </a:pPr>
              <a:endParaRPr/>
            </a:p>
          </p:txBody>
        </p:sp>
      </p:grpSp>
      <p:grpSp>
        <p:nvGrpSpPr>
          <p:cNvPr id="11" name="Group 11"/>
          <p:cNvGrpSpPr/>
          <p:nvPr/>
        </p:nvGrpSpPr>
        <p:grpSpPr>
          <a:xfrm>
            <a:off x="1411398" y="7381476"/>
            <a:ext cx="6794504" cy="772507"/>
            <a:chOff x="0" y="0"/>
            <a:chExt cx="6143581" cy="698500"/>
          </a:xfrm>
        </p:grpSpPr>
        <p:sp>
          <p:nvSpPr>
            <p:cNvPr id="12" name="Freeform 12"/>
            <p:cNvSpPr/>
            <p:nvPr/>
          </p:nvSpPr>
          <p:spPr>
            <a:xfrm>
              <a:off x="2407" y="0"/>
              <a:ext cx="6138768" cy="698500"/>
            </a:xfrm>
            <a:custGeom>
              <a:avLst/>
              <a:gdLst/>
              <a:ahLst/>
              <a:cxnLst/>
              <a:rect l="l" t="t" r="r" b="b"/>
              <a:pathLst>
                <a:path w="6138768" h="698500">
                  <a:moveTo>
                    <a:pt x="6134871" y="360084"/>
                  </a:moveTo>
                  <a:lnTo>
                    <a:pt x="5944277" y="687666"/>
                  </a:lnTo>
                  <a:cubicBezTo>
                    <a:pt x="5940375" y="694374"/>
                    <a:pt x="5933200" y="698500"/>
                    <a:pt x="5925440" y="698500"/>
                  </a:cubicBezTo>
                  <a:lnTo>
                    <a:pt x="213327" y="698500"/>
                  </a:lnTo>
                  <a:cubicBezTo>
                    <a:pt x="205567" y="698500"/>
                    <a:pt x="198392" y="694374"/>
                    <a:pt x="194490" y="687666"/>
                  </a:cubicBezTo>
                  <a:lnTo>
                    <a:pt x="3896" y="360084"/>
                  </a:lnTo>
                  <a:cubicBezTo>
                    <a:pt x="0" y="353387"/>
                    <a:pt x="0" y="345113"/>
                    <a:pt x="3896" y="338416"/>
                  </a:cubicBezTo>
                  <a:lnTo>
                    <a:pt x="194490" y="10834"/>
                  </a:lnTo>
                  <a:cubicBezTo>
                    <a:pt x="198392" y="4126"/>
                    <a:pt x="205567" y="0"/>
                    <a:pt x="213327" y="0"/>
                  </a:cubicBezTo>
                  <a:lnTo>
                    <a:pt x="5925440" y="0"/>
                  </a:lnTo>
                  <a:cubicBezTo>
                    <a:pt x="5933200" y="0"/>
                    <a:pt x="5940375" y="4126"/>
                    <a:pt x="5944277" y="10834"/>
                  </a:cubicBezTo>
                  <a:lnTo>
                    <a:pt x="6134871" y="338416"/>
                  </a:lnTo>
                  <a:cubicBezTo>
                    <a:pt x="6138767" y="345113"/>
                    <a:pt x="6138767" y="353387"/>
                    <a:pt x="6134871" y="360084"/>
                  </a:cubicBezTo>
                  <a:close/>
                </a:path>
              </a:pathLst>
            </a:custGeom>
            <a:solidFill>
              <a:srgbClr val="000000">
                <a:alpha val="0"/>
              </a:srgbClr>
            </a:solidFill>
            <a:ln w="57150" cap="sq">
              <a:solidFill>
                <a:srgbClr val="000B5D"/>
              </a:solidFill>
              <a:prstDash val="solid"/>
              <a:miter/>
            </a:ln>
          </p:spPr>
          <p:txBody>
            <a:bodyPr/>
            <a:lstStyle/>
            <a:p>
              <a:endParaRPr lang="lv-LV"/>
            </a:p>
          </p:txBody>
        </p:sp>
        <p:sp>
          <p:nvSpPr>
            <p:cNvPr id="13" name="TextBox 13"/>
            <p:cNvSpPr txBox="1"/>
            <p:nvPr/>
          </p:nvSpPr>
          <p:spPr>
            <a:xfrm>
              <a:off x="114300" y="19050"/>
              <a:ext cx="5914981" cy="679450"/>
            </a:xfrm>
            <a:prstGeom prst="rect">
              <a:avLst/>
            </a:prstGeom>
          </p:spPr>
          <p:txBody>
            <a:bodyPr lIns="50800" tIns="50800" rIns="50800" bIns="50800" rtlCol="0" anchor="ctr"/>
            <a:lstStyle/>
            <a:p>
              <a:pPr algn="ctr">
                <a:lnSpc>
                  <a:spcPts val="2376"/>
                </a:lnSpc>
              </a:pPr>
              <a:endParaRPr/>
            </a:p>
          </p:txBody>
        </p:sp>
      </p:grpSp>
      <p:grpSp>
        <p:nvGrpSpPr>
          <p:cNvPr id="14" name="Group 14"/>
          <p:cNvGrpSpPr/>
          <p:nvPr/>
        </p:nvGrpSpPr>
        <p:grpSpPr>
          <a:xfrm>
            <a:off x="766347" y="2166923"/>
            <a:ext cx="1290101" cy="1108681"/>
            <a:chOff x="0" y="0"/>
            <a:chExt cx="812800" cy="698500"/>
          </a:xfrm>
        </p:grpSpPr>
        <p:sp>
          <p:nvSpPr>
            <p:cNvPr id="15" name="Freeform 15"/>
            <p:cNvSpPr/>
            <p:nvPr/>
          </p:nvSpPr>
          <p:spPr>
            <a:xfrm>
              <a:off x="12676" y="0"/>
              <a:ext cx="787448" cy="698500"/>
            </a:xfrm>
            <a:custGeom>
              <a:avLst/>
              <a:gdLst/>
              <a:ahLst/>
              <a:cxnLst/>
              <a:rect l="l" t="t" r="r" b="b"/>
              <a:pathLst>
                <a:path w="787448" h="698500">
                  <a:moveTo>
                    <a:pt x="766927" y="406307"/>
                  </a:moveTo>
                  <a:lnTo>
                    <a:pt x="630121" y="641443"/>
                  </a:lnTo>
                  <a:cubicBezTo>
                    <a:pt x="609568" y="676768"/>
                    <a:pt x="571782" y="698500"/>
                    <a:pt x="530913" y="698500"/>
                  </a:cubicBezTo>
                  <a:lnTo>
                    <a:pt x="256535" y="698500"/>
                  </a:lnTo>
                  <a:cubicBezTo>
                    <a:pt x="215666" y="698500"/>
                    <a:pt x="177880" y="676768"/>
                    <a:pt x="157327" y="641443"/>
                  </a:cubicBezTo>
                  <a:lnTo>
                    <a:pt x="20521" y="406307"/>
                  </a:lnTo>
                  <a:cubicBezTo>
                    <a:pt x="0" y="371037"/>
                    <a:pt x="0" y="327463"/>
                    <a:pt x="20521" y="292193"/>
                  </a:cubicBezTo>
                  <a:lnTo>
                    <a:pt x="157327" y="57057"/>
                  </a:lnTo>
                  <a:cubicBezTo>
                    <a:pt x="177880" y="21732"/>
                    <a:pt x="215666" y="0"/>
                    <a:pt x="256535" y="0"/>
                  </a:cubicBezTo>
                  <a:lnTo>
                    <a:pt x="530913" y="0"/>
                  </a:lnTo>
                  <a:cubicBezTo>
                    <a:pt x="571782" y="0"/>
                    <a:pt x="609568" y="21732"/>
                    <a:pt x="630121" y="57057"/>
                  </a:cubicBezTo>
                  <a:lnTo>
                    <a:pt x="766927" y="292193"/>
                  </a:lnTo>
                  <a:cubicBezTo>
                    <a:pt x="787448" y="327463"/>
                    <a:pt x="787448" y="371037"/>
                    <a:pt x="766927" y="406307"/>
                  </a:cubicBezTo>
                  <a:close/>
                </a:path>
              </a:pathLst>
            </a:custGeom>
            <a:solidFill>
              <a:srgbClr val="000B5D"/>
            </a:solidFill>
          </p:spPr>
          <p:txBody>
            <a:bodyPr/>
            <a:lstStyle/>
            <a:p>
              <a:endParaRPr lang="lv-LV"/>
            </a:p>
          </p:txBody>
        </p:sp>
        <p:sp>
          <p:nvSpPr>
            <p:cNvPr id="16" name="TextBox 16"/>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grpSp>
        <p:nvGrpSpPr>
          <p:cNvPr id="17" name="Group 17"/>
          <p:cNvGrpSpPr/>
          <p:nvPr/>
        </p:nvGrpSpPr>
        <p:grpSpPr>
          <a:xfrm>
            <a:off x="766347" y="3720102"/>
            <a:ext cx="1290101" cy="1108681"/>
            <a:chOff x="0" y="0"/>
            <a:chExt cx="812800" cy="698500"/>
          </a:xfrm>
        </p:grpSpPr>
        <p:sp>
          <p:nvSpPr>
            <p:cNvPr id="18" name="Freeform 18"/>
            <p:cNvSpPr/>
            <p:nvPr/>
          </p:nvSpPr>
          <p:spPr>
            <a:xfrm>
              <a:off x="12676" y="0"/>
              <a:ext cx="787448" cy="698500"/>
            </a:xfrm>
            <a:custGeom>
              <a:avLst/>
              <a:gdLst/>
              <a:ahLst/>
              <a:cxnLst/>
              <a:rect l="l" t="t" r="r" b="b"/>
              <a:pathLst>
                <a:path w="787448" h="698500">
                  <a:moveTo>
                    <a:pt x="766927" y="406307"/>
                  </a:moveTo>
                  <a:lnTo>
                    <a:pt x="630121" y="641443"/>
                  </a:lnTo>
                  <a:cubicBezTo>
                    <a:pt x="609568" y="676768"/>
                    <a:pt x="571782" y="698500"/>
                    <a:pt x="530913" y="698500"/>
                  </a:cubicBezTo>
                  <a:lnTo>
                    <a:pt x="256535" y="698500"/>
                  </a:lnTo>
                  <a:cubicBezTo>
                    <a:pt x="215666" y="698500"/>
                    <a:pt x="177880" y="676768"/>
                    <a:pt x="157327" y="641443"/>
                  </a:cubicBezTo>
                  <a:lnTo>
                    <a:pt x="20521" y="406307"/>
                  </a:lnTo>
                  <a:cubicBezTo>
                    <a:pt x="0" y="371037"/>
                    <a:pt x="0" y="327463"/>
                    <a:pt x="20521" y="292193"/>
                  </a:cubicBezTo>
                  <a:lnTo>
                    <a:pt x="157327" y="57057"/>
                  </a:lnTo>
                  <a:cubicBezTo>
                    <a:pt x="177880" y="21732"/>
                    <a:pt x="215666" y="0"/>
                    <a:pt x="256535" y="0"/>
                  </a:cubicBezTo>
                  <a:lnTo>
                    <a:pt x="530913" y="0"/>
                  </a:lnTo>
                  <a:cubicBezTo>
                    <a:pt x="571782" y="0"/>
                    <a:pt x="609568" y="21732"/>
                    <a:pt x="630121" y="57057"/>
                  </a:cubicBezTo>
                  <a:lnTo>
                    <a:pt x="766927" y="292193"/>
                  </a:lnTo>
                  <a:cubicBezTo>
                    <a:pt x="787448" y="327463"/>
                    <a:pt x="787448" y="371037"/>
                    <a:pt x="766927" y="406307"/>
                  </a:cubicBezTo>
                  <a:close/>
                </a:path>
              </a:pathLst>
            </a:custGeom>
            <a:solidFill>
              <a:srgbClr val="000B5D"/>
            </a:solidFill>
          </p:spPr>
          <p:txBody>
            <a:bodyPr/>
            <a:lstStyle/>
            <a:p>
              <a:endParaRPr lang="lv-LV"/>
            </a:p>
          </p:txBody>
        </p:sp>
        <p:sp>
          <p:nvSpPr>
            <p:cNvPr id="19" name="TextBox 19"/>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grpSp>
        <p:nvGrpSpPr>
          <p:cNvPr id="20" name="Group 20"/>
          <p:cNvGrpSpPr/>
          <p:nvPr/>
        </p:nvGrpSpPr>
        <p:grpSpPr>
          <a:xfrm>
            <a:off x="766347" y="5273619"/>
            <a:ext cx="1290101" cy="1108681"/>
            <a:chOff x="0" y="0"/>
            <a:chExt cx="812800" cy="698500"/>
          </a:xfrm>
        </p:grpSpPr>
        <p:sp>
          <p:nvSpPr>
            <p:cNvPr id="21" name="Freeform 21"/>
            <p:cNvSpPr/>
            <p:nvPr/>
          </p:nvSpPr>
          <p:spPr>
            <a:xfrm>
              <a:off x="12676" y="0"/>
              <a:ext cx="787448" cy="698500"/>
            </a:xfrm>
            <a:custGeom>
              <a:avLst/>
              <a:gdLst/>
              <a:ahLst/>
              <a:cxnLst/>
              <a:rect l="l" t="t" r="r" b="b"/>
              <a:pathLst>
                <a:path w="787448" h="698500">
                  <a:moveTo>
                    <a:pt x="766927" y="406307"/>
                  </a:moveTo>
                  <a:lnTo>
                    <a:pt x="630121" y="641443"/>
                  </a:lnTo>
                  <a:cubicBezTo>
                    <a:pt x="609568" y="676768"/>
                    <a:pt x="571782" y="698500"/>
                    <a:pt x="530913" y="698500"/>
                  </a:cubicBezTo>
                  <a:lnTo>
                    <a:pt x="256535" y="698500"/>
                  </a:lnTo>
                  <a:cubicBezTo>
                    <a:pt x="215666" y="698500"/>
                    <a:pt x="177880" y="676768"/>
                    <a:pt x="157327" y="641443"/>
                  </a:cubicBezTo>
                  <a:lnTo>
                    <a:pt x="20521" y="406307"/>
                  </a:lnTo>
                  <a:cubicBezTo>
                    <a:pt x="0" y="371037"/>
                    <a:pt x="0" y="327463"/>
                    <a:pt x="20521" y="292193"/>
                  </a:cubicBezTo>
                  <a:lnTo>
                    <a:pt x="157327" y="57057"/>
                  </a:lnTo>
                  <a:cubicBezTo>
                    <a:pt x="177880" y="21732"/>
                    <a:pt x="215666" y="0"/>
                    <a:pt x="256535" y="0"/>
                  </a:cubicBezTo>
                  <a:lnTo>
                    <a:pt x="530913" y="0"/>
                  </a:lnTo>
                  <a:cubicBezTo>
                    <a:pt x="571782" y="0"/>
                    <a:pt x="609568" y="21732"/>
                    <a:pt x="630121" y="57057"/>
                  </a:cubicBezTo>
                  <a:lnTo>
                    <a:pt x="766927" y="292193"/>
                  </a:lnTo>
                  <a:cubicBezTo>
                    <a:pt x="787448" y="327463"/>
                    <a:pt x="787448" y="371037"/>
                    <a:pt x="766927" y="406307"/>
                  </a:cubicBezTo>
                  <a:close/>
                </a:path>
              </a:pathLst>
            </a:custGeom>
            <a:solidFill>
              <a:srgbClr val="000B5D"/>
            </a:solidFill>
          </p:spPr>
          <p:txBody>
            <a:bodyPr/>
            <a:lstStyle/>
            <a:p>
              <a:endParaRPr lang="lv-LV"/>
            </a:p>
          </p:txBody>
        </p:sp>
        <p:sp>
          <p:nvSpPr>
            <p:cNvPr id="22" name="TextBox 22"/>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grpSp>
        <p:nvGrpSpPr>
          <p:cNvPr id="23" name="Group 23"/>
          <p:cNvGrpSpPr/>
          <p:nvPr/>
        </p:nvGrpSpPr>
        <p:grpSpPr>
          <a:xfrm>
            <a:off x="766347" y="6827135"/>
            <a:ext cx="1290101" cy="1108681"/>
            <a:chOff x="0" y="0"/>
            <a:chExt cx="812800" cy="698500"/>
          </a:xfrm>
        </p:grpSpPr>
        <p:sp>
          <p:nvSpPr>
            <p:cNvPr id="24" name="Freeform 24"/>
            <p:cNvSpPr/>
            <p:nvPr/>
          </p:nvSpPr>
          <p:spPr>
            <a:xfrm>
              <a:off x="12676" y="0"/>
              <a:ext cx="787448" cy="698500"/>
            </a:xfrm>
            <a:custGeom>
              <a:avLst/>
              <a:gdLst/>
              <a:ahLst/>
              <a:cxnLst/>
              <a:rect l="l" t="t" r="r" b="b"/>
              <a:pathLst>
                <a:path w="787448" h="698500">
                  <a:moveTo>
                    <a:pt x="766927" y="406307"/>
                  </a:moveTo>
                  <a:lnTo>
                    <a:pt x="630121" y="641443"/>
                  </a:lnTo>
                  <a:cubicBezTo>
                    <a:pt x="609568" y="676768"/>
                    <a:pt x="571782" y="698500"/>
                    <a:pt x="530913" y="698500"/>
                  </a:cubicBezTo>
                  <a:lnTo>
                    <a:pt x="256535" y="698500"/>
                  </a:lnTo>
                  <a:cubicBezTo>
                    <a:pt x="215666" y="698500"/>
                    <a:pt x="177880" y="676768"/>
                    <a:pt x="157327" y="641443"/>
                  </a:cubicBezTo>
                  <a:lnTo>
                    <a:pt x="20521" y="406307"/>
                  </a:lnTo>
                  <a:cubicBezTo>
                    <a:pt x="0" y="371037"/>
                    <a:pt x="0" y="327463"/>
                    <a:pt x="20521" y="292193"/>
                  </a:cubicBezTo>
                  <a:lnTo>
                    <a:pt x="157327" y="57057"/>
                  </a:lnTo>
                  <a:cubicBezTo>
                    <a:pt x="177880" y="21732"/>
                    <a:pt x="215666" y="0"/>
                    <a:pt x="256535" y="0"/>
                  </a:cubicBezTo>
                  <a:lnTo>
                    <a:pt x="530913" y="0"/>
                  </a:lnTo>
                  <a:cubicBezTo>
                    <a:pt x="571782" y="0"/>
                    <a:pt x="609568" y="21732"/>
                    <a:pt x="630121" y="57057"/>
                  </a:cubicBezTo>
                  <a:lnTo>
                    <a:pt x="766927" y="292193"/>
                  </a:lnTo>
                  <a:cubicBezTo>
                    <a:pt x="787448" y="327463"/>
                    <a:pt x="787448" y="371037"/>
                    <a:pt x="766927" y="406307"/>
                  </a:cubicBezTo>
                  <a:close/>
                </a:path>
              </a:pathLst>
            </a:custGeom>
            <a:solidFill>
              <a:srgbClr val="000B5D"/>
            </a:solidFill>
          </p:spPr>
          <p:txBody>
            <a:bodyPr/>
            <a:lstStyle/>
            <a:p>
              <a:endParaRPr lang="lv-LV"/>
            </a:p>
          </p:txBody>
        </p:sp>
        <p:sp>
          <p:nvSpPr>
            <p:cNvPr id="25" name="TextBox 25"/>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sp>
        <p:nvSpPr>
          <p:cNvPr id="27" name="TextBox 27"/>
          <p:cNvSpPr txBox="1"/>
          <p:nvPr/>
        </p:nvSpPr>
        <p:spPr>
          <a:xfrm>
            <a:off x="2248779" y="2955435"/>
            <a:ext cx="4469006" cy="255747"/>
          </a:xfrm>
          <a:prstGeom prst="rect">
            <a:avLst/>
          </a:prstGeom>
        </p:spPr>
        <p:txBody>
          <a:bodyPr wrap="square" lIns="0" tIns="0" rIns="0" bIns="0" rtlCol="0" anchor="t">
            <a:spAutoFit/>
          </a:bodyPr>
          <a:lstStyle/>
          <a:p>
            <a:pPr algn="just">
              <a:lnSpc>
                <a:spcPts val="1997"/>
              </a:lnSpc>
            </a:pPr>
            <a:r>
              <a:rPr lang="en-US" sz="1664">
                <a:solidFill>
                  <a:srgbClr val="000B5D"/>
                </a:solidFill>
                <a:latin typeface="Poppins Bold"/>
              </a:rPr>
              <a:t>Rūdolfs Kalejs (rudolfs.kalejs@getlini.lv)</a:t>
            </a:r>
          </a:p>
        </p:txBody>
      </p:sp>
      <p:sp>
        <p:nvSpPr>
          <p:cNvPr id="29" name="TextBox 29"/>
          <p:cNvSpPr txBox="1"/>
          <p:nvPr/>
        </p:nvSpPr>
        <p:spPr>
          <a:xfrm>
            <a:off x="2248779" y="4528229"/>
            <a:ext cx="4469006" cy="255747"/>
          </a:xfrm>
          <a:prstGeom prst="rect">
            <a:avLst/>
          </a:prstGeom>
        </p:spPr>
        <p:txBody>
          <a:bodyPr wrap="square" lIns="0" tIns="0" rIns="0" bIns="0" rtlCol="0" anchor="t">
            <a:spAutoFit/>
          </a:bodyPr>
          <a:lstStyle/>
          <a:p>
            <a:pPr algn="just">
              <a:lnSpc>
                <a:spcPts val="1997"/>
              </a:lnSpc>
            </a:pPr>
            <a:r>
              <a:rPr lang="en-US" sz="1664">
                <a:solidFill>
                  <a:srgbClr val="000B5D"/>
                </a:solidFill>
                <a:latin typeface="Poppins Bold"/>
              </a:rPr>
              <a:t>Inese Upmale (inese.upmale@getlini.lv)</a:t>
            </a:r>
          </a:p>
        </p:txBody>
      </p:sp>
      <p:sp>
        <p:nvSpPr>
          <p:cNvPr id="30" name="Freeform 30"/>
          <p:cNvSpPr/>
          <p:nvPr/>
        </p:nvSpPr>
        <p:spPr>
          <a:xfrm>
            <a:off x="1099004" y="3962217"/>
            <a:ext cx="624788" cy="624788"/>
          </a:xfrm>
          <a:custGeom>
            <a:avLst/>
            <a:gdLst/>
            <a:ahLst/>
            <a:cxnLst/>
            <a:rect l="l" t="t" r="r" b="b"/>
            <a:pathLst>
              <a:path w="624788" h="624788">
                <a:moveTo>
                  <a:pt x="0" y="0"/>
                </a:moveTo>
                <a:lnTo>
                  <a:pt x="624788" y="0"/>
                </a:lnTo>
                <a:lnTo>
                  <a:pt x="624788" y="624788"/>
                </a:lnTo>
                <a:lnTo>
                  <a:pt x="0" y="6247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1" name="Freeform 31"/>
          <p:cNvSpPr/>
          <p:nvPr/>
        </p:nvSpPr>
        <p:spPr>
          <a:xfrm>
            <a:off x="1090288" y="5516478"/>
            <a:ext cx="624788" cy="624788"/>
          </a:xfrm>
          <a:custGeom>
            <a:avLst/>
            <a:gdLst/>
            <a:ahLst/>
            <a:cxnLst/>
            <a:rect l="l" t="t" r="r" b="b"/>
            <a:pathLst>
              <a:path w="624788" h="624788">
                <a:moveTo>
                  <a:pt x="0" y="0"/>
                </a:moveTo>
                <a:lnTo>
                  <a:pt x="624788" y="0"/>
                </a:lnTo>
                <a:lnTo>
                  <a:pt x="624788" y="624788"/>
                </a:lnTo>
                <a:lnTo>
                  <a:pt x="0" y="6247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2" name="Freeform 32"/>
          <p:cNvSpPr/>
          <p:nvPr/>
        </p:nvSpPr>
        <p:spPr>
          <a:xfrm>
            <a:off x="1090288" y="7069995"/>
            <a:ext cx="624788" cy="624788"/>
          </a:xfrm>
          <a:custGeom>
            <a:avLst/>
            <a:gdLst/>
            <a:ahLst/>
            <a:cxnLst/>
            <a:rect l="l" t="t" r="r" b="b"/>
            <a:pathLst>
              <a:path w="624788" h="624788">
                <a:moveTo>
                  <a:pt x="0" y="0"/>
                </a:moveTo>
                <a:lnTo>
                  <a:pt x="624788" y="0"/>
                </a:lnTo>
                <a:lnTo>
                  <a:pt x="624788" y="624788"/>
                </a:lnTo>
                <a:lnTo>
                  <a:pt x="0" y="6247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3" name="TextBox 33"/>
          <p:cNvSpPr txBox="1"/>
          <p:nvPr/>
        </p:nvSpPr>
        <p:spPr>
          <a:xfrm>
            <a:off x="2248779" y="6097912"/>
            <a:ext cx="4469006" cy="255747"/>
          </a:xfrm>
          <a:prstGeom prst="rect">
            <a:avLst/>
          </a:prstGeom>
        </p:spPr>
        <p:txBody>
          <a:bodyPr wrap="square" lIns="0" tIns="0" rIns="0" bIns="0" rtlCol="0" anchor="t">
            <a:spAutoFit/>
          </a:bodyPr>
          <a:lstStyle/>
          <a:p>
            <a:pPr algn="just">
              <a:lnSpc>
                <a:spcPts val="1997"/>
              </a:lnSpc>
            </a:pPr>
            <a:r>
              <a:rPr lang="en-US" sz="1664">
                <a:solidFill>
                  <a:srgbClr val="000B5D"/>
                </a:solidFill>
                <a:latin typeface="Poppins Bold"/>
              </a:rPr>
              <a:t>Inese Avota (inese.avota@getlini.lv)</a:t>
            </a:r>
          </a:p>
        </p:txBody>
      </p:sp>
      <p:sp>
        <p:nvSpPr>
          <p:cNvPr id="34" name="TextBox 34"/>
          <p:cNvSpPr txBox="1"/>
          <p:nvPr/>
        </p:nvSpPr>
        <p:spPr>
          <a:xfrm>
            <a:off x="2248779" y="7651429"/>
            <a:ext cx="4469006" cy="255747"/>
          </a:xfrm>
          <a:prstGeom prst="rect">
            <a:avLst/>
          </a:prstGeom>
        </p:spPr>
        <p:txBody>
          <a:bodyPr wrap="square" lIns="0" tIns="0" rIns="0" bIns="0" rtlCol="0" anchor="t">
            <a:spAutoFit/>
          </a:bodyPr>
          <a:lstStyle/>
          <a:p>
            <a:pPr algn="just">
              <a:lnSpc>
                <a:spcPts val="1997"/>
              </a:lnSpc>
            </a:pPr>
            <a:r>
              <a:rPr lang="en-US" sz="1664">
                <a:solidFill>
                  <a:srgbClr val="000B5D"/>
                </a:solidFill>
                <a:latin typeface="Poppins Bold"/>
              </a:rPr>
              <a:t>Ingus Vītiņš (ingus.vitins@getlini.lv)</a:t>
            </a:r>
          </a:p>
        </p:txBody>
      </p:sp>
      <p:grpSp>
        <p:nvGrpSpPr>
          <p:cNvPr id="35" name="Group 35"/>
          <p:cNvGrpSpPr/>
          <p:nvPr/>
        </p:nvGrpSpPr>
        <p:grpSpPr>
          <a:xfrm>
            <a:off x="10702026" y="2834968"/>
            <a:ext cx="6794504" cy="772507"/>
            <a:chOff x="0" y="0"/>
            <a:chExt cx="6143581" cy="698500"/>
          </a:xfrm>
        </p:grpSpPr>
        <p:sp>
          <p:nvSpPr>
            <p:cNvPr id="36" name="Freeform 36"/>
            <p:cNvSpPr/>
            <p:nvPr/>
          </p:nvSpPr>
          <p:spPr>
            <a:xfrm>
              <a:off x="2407" y="0"/>
              <a:ext cx="6138768" cy="698500"/>
            </a:xfrm>
            <a:custGeom>
              <a:avLst/>
              <a:gdLst/>
              <a:ahLst/>
              <a:cxnLst/>
              <a:rect l="l" t="t" r="r" b="b"/>
              <a:pathLst>
                <a:path w="6138768" h="698500">
                  <a:moveTo>
                    <a:pt x="6134871" y="360084"/>
                  </a:moveTo>
                  <a:lnTo>
                    <a:pt x="5944277" y="687666"/>
                  </a:lnTo>
                  <a:cubicBezTo>
                    <a:pt x="5940375" y="694374"/>
                    <a:pt x="5933200" y="698500"/>
                    <a:pt x="5925440" y="698500"/>
                  </a:cubicBezTo>
                  <a:lnTo>
                    <a:pt x="213327" y="698500"/>
                  </a:lnTo>
                  <a:cubicBezTo>
                    <a:pt x="205567" y="698500"/>
                    <a:pt x="198392" y="694374"/>
                    <a:pt x="194490" y="687666"/>
                  </a:cubicBezTo>
                  <a:lnTo>
                    <a:pt x="3896" y="360084"/>
                  </a:lnTo>
                  <a:cubicBezTo>
                    <a:pt x="0" y="353387"/>
                    <a:pt x="0" y="345113"/>
                    <a:pt x="3896" y="338416"/>
                  </a:cubicBezTo>
                  <a:lnTo>
                    <a:pt x="194490" y="10834"/>
                  </a:lnTo>
                  <a:cubicBezTo>
                    <a:pt x="198392" y="4126"/>
                    <a:pt x="205567" y="0"/>
                    <a:pt x="213327" y="0"/>
                  </a:cubicBezTo>
                  <a:lnTo>
                    <a:pt x="5925440" y="0"/>
                  </a:lnTo>
                  <a:cubicBezTo>
                    <a:pt x="5933200" y="0"/>
                    <a:pt x="5940375" y="4126"/>
                    <a:pt x="5944277" y="10834"/>
                  </a:cubicBezTo>
                  <a:lnTo>
                    <a:pt x="6134871" y="338416"/>
                  </a:lnTo>
                  <a:cubicBezTo>
                    <a:pt x="6138767" y="345113"/>
                    <a:pt x="6138767" y="353387"/>
                    <a:pt x="6134871" y="360084"/>
                  </a:cubicBezTo>
                  <a:close/>
                </a:path>
              </a:pathLst>
            </a:custGeom>
            <a:solidFill>
              <a:srgbClr val="000000">
                <a:alpha val="0"/>
              </a:srgbClr>
            </a:solidFill>
            <a:ln w="57150" cap="sq">
              <a:solidFill>
                <a:srgbClr val="000B5D"/>
              </a:solidFill>
              <a:prstDash val="solid"/>
              <a:miter/>
            </a:ln>
          </p:spPr>
          <p:txBody>
            <a:bodyPr/>
            <a:lstStyle/>
            <a:p>
              <a:endParaRPr lang="lv-LV"/>
            </a:p>
          </p:txBody>
        </p:sp>
        <p:sp>
          <p:nvSpPr>
            <p:cNvPr id="37" name="TextBox 37"/>
            <p:cNvSpPr txBox="1"/>
            <p:nvPr/>
          </p:nvSpPr>
          <p:spPr>
            <a:xfrm>
              <a:off x="114300" y="19050"/>
              <a:ext cx="5914981" cy="679450"/>
            </a:xfrm>
            <a:prstGeom prst="rect">
              <a:avLst/>
            </a:prstGeom>
          </p:spPr>
          <p:txBody>
            <a:bodyPr lIns="50800" tIns="50800" rIns="50800" bIns="50800" rtlCol="0" anchor="ctr"/>
            <a:lstStyle/>
            <a:p>
              <a:pPr algn="ctr">
                <a:lnSpc>
                  <a:spcPts val="2376"/>
                </a:lnSpc>
              </a:pPr>
              <a:endParaRPr/>
            </a:p>
          </p:txBody>
        </p:sp>
      </p:grpSp>
      <p:grpSp>
        <p:nvGrpSpPr>
          <p:cNvPr id="38" name="Group 38"/>
          <p:cNvGrpSpPr/>
          <p:nvPr/>
        </p:nvGrpSpPr>
        <p:grpSpPr>
          <a:xfrm>
            <a:off x="10702026" y="4388147"/>
            <a:ext cx="6794504" cy="772507"/>
            <a:chOff x="0" y="0"/>
            <a:chExt cx="6143581" cy="698500"/>
          </a:xfrm>
        </p:grpSpPr>
        <p:sp>
          <p:nvSpPr>
            <p:cNvPr id="39" name="Freeform 39"/>
            <p:cNvSpPr/>
            <p:nvPr/>
          </p:nvSpPr>
          <p:spPr>
            <a:xfrm>
              <a:off x="2407" y="0"/>
              <a:ext cx="6138768" cy="698500"/>
            </a:xfrm>
            <a:custGeom>
              <a:avLst/>
              <a:gdLst/>
              <a:ahLst/>
              <a:cxnLst/>
              <a:rect l="l" t="t" r="r" b="b"/>
              <a:pathLst>
                <a:path w="6138768" h="698500">
                  <a:moveTo>
                    <a:pt x="6134871" y="360084"/>
                  </a:moveTo>
                  <a:lnTo>
                    <a:pt x="5944277" y="687666"/>
                  </a:lnTo>
                  <a:cubicBezTo>
                    <a:pt x="5940375" y="694374"/>
                    <a:pt x="5933200" y="698500"/>
                    <a:pt x="5925440" y="698500"/>
                  </a:cubicBezTo>
                  <a:lnTo>
                    <a:pt x="213327" y="698500"/>
                  </a:lnTo>
                  <a:cubicBezTo>
                    <a:pt x="205567" y="698500"/>
                    <a:pt x="198392" y="694374"/>
                    <a:pt x="194490" y="687666"/>
                  </a:cubicBezTo>
                  <a:lnTo>
                    <a:pt x="3896" y="360084"/>
                  </a:lnTo>
                  <a:cubicBezTo>
                    <a:pt x="0" y="353387"/>
                    <a:pt x="0" y="345113"/>
                    <a:pt x="3896" y="338416"/>
                  </a:cubicBezTo>
                  <a:lnTo>
                    <a:pt x="194490" y="10834"/>
                  </a:lnTo>
                  <a:cubicBezTo>
                    <a:pt x="198392" y="4126"/>
                    <a:pt x="205567" y="0"/>
                    <a:pt x="213327" y="0"/>
                  </a:cubicBezTo>
                  <a:lnTo>
                    <a:pt x="5925440" y="0"/>
                  </a:lnTo>
                  <a:cubicBezTo>
                    <a:pt x="5933200" y="0"/>
                    <a:pt x="5940375" y="4126"/>
                    <a:pt x="5944277" y="10834"/>
                  </a:cubicBezTo>
                  <a:lnTo>
                    <a:pt x="6134871" y="338416"/>
                  </a:lnTo>
                  <a:cubicBezTo>
                    <a:pt x="6138767" y="345113"/>
                    <a:pt x="6138767" y="353387"/>
                    <a:pt x="6134871" y="360084"/>
                  </a:cubicBezTo>
                  <a:close/>
                </a:path>
              </a:pathLst>
            </a:custGeom>
            <a:solidFill>
              <a:srgbClr val="000000">
                <a:alpha val="0"/>
              </a:srgbClr>
            </a:solidFill>
            <a:ln w="57150" cap="sq">
              <a:solidFill>
                <a:srgbClr val="000B5D"/>
              </a:solidFill>
              <a:prstDash val="solid"/>
              <a:miter/>
            </a:ln>
          </p:spPr>
          <p:txBody>
            <a:bodyPr/>
            <a:lstStyle/>
            <a:p>
              <a:endParaRPr lang="lv-LV"/>
            </a:p>
          </p:txBody>
        </p:sp>
        <p:sp>
          <p:nvSpPr>
            <p:cNvPr id="40" name="TextBox 40"/>
            <p:cNvSpPr txBox="1"/>
            <p:nvPr/>
          </p:nvSpPr>
          <p:spPr>
            <a:xfrm>
              <a:off x="114300" y="19050"/>
              <a:ext cx="5914981" cy="679450"/>
            </a:xfrm>
            <a:prstGeom prst="rect">
              <a:avLst/>
            </a:prstGeom>
          </p:spPr>
          <p:txBody>
            <a:bodyPr lIns="50800" tIns="50800" rIns="50800" bIns="50800" rtlCol="0" anchor="ctr"/>
            <a:lstStyle/>
            <a:p>
              <a:pPr algn="ctr">
                <a:lnSpc>
                  <a:spcPts val="2376"/>
                </a:lnSpc>
              </a:pPr>
              <a:endParaRPr/>
            </a:p>
          </p:txBody>
        </p:sp>
      </p:grpSp>
      <p:grpSp>
        <p:nvGrpSpPr>
          <p:cNvPr id="41" name="Group 41"/>
          <p:cNvGrpSpPr/>
          <p:nvPr/>
        </p:nvGrpSpPr>
        <p:grpSpPr>
          <a:xfrm>
            <a:off x="10761320" y="5942577"/>
            <a:ext cx="6794504" cy="772507"/>
            <a:chOff x="0" y="0"/>
            <a:chExt cx="6143581" cy="698500"/>
          </a:xfrm>
        </p:grpSpPr>
        <p:sp>
          <p:nvSpPr>
            <p:cNvPr id="42" name="Freeform 42"/>
            <p:cNvSpPr/>
            <p:nvPr/>
          </p:nvSpPr>
          <p:spPr>
            <a:xfrm>
              <a:off x="2407" y="0"/>
              <a:ext cx="6138768" cy="698500"/>
            </a:xfrm>
            <a:custGeom>
              <a:avLst/>
              <a:gdLst/>
              <a:ahLst/>
              <a:cxnLst/>
              <a:rect l="l" t="t" r="r" b="b"/>
              <a:pathLst>
                <a:path w="6138768" h="698500">
                  <a:moveTo>
                    <a:pt x="6134871" y="360084"/>
                  </a:moveTo>
                  <a:lnTo>
                    <a:pt x="5944277" y="687666"/>
                  </a:lnTo>
                  <a:cubicBezTo>
                    <a:pt x="5940375" y="694374"/>
                    <a:pt x="5933200" y="698500"/>
                    <a:pt x="5925440" y="698500"/>
                  </a:cubicBezTo>
                  <a:lnTo>
                    <a:pt x="213327" y="698500"/>
                  </a:lnTo>
                  <a:cubicBezTo>
                    <a:pt x="205567" y="698500"/>
                    <a:pt x="198392" y="694374"/>
                    <a:pt x="194490" y="687666"/>
                  </a:cubicBezTo>
                  <a:lnTo>
                    <a:pt x="3896" y="360084"/>
                  </a:lnTo>
                  <a:cubicBezTo>
                    <a:pt x="0" y="353387"/>
                    <a:pt x="0" y="345113"/>
                    <a:pt x="3896" y="338416"/>
                  </a:cubicBezTo>
                  <a:lnTo>
                    <a:pt x="194490" y="10834"/>
                  </a:lnTo>
                  <a:cubicBezTo>
                    <a:pt x="198392" y="4126"/>
                    <a:pt x="205567" y="0"/>
                    <a:pt x="213327" y="0"/>
                  </a:cubicBezTo>
                  <a:lnTo>
                    <a:pt x="5925440" y="0"/>
                  </a:lnTo>
                  <a:cubicBezTo>
                    <a:pt x="5933200" y="0"/>
                    <a:pt x="5940375" y="4126"/>
                    <a:pt x="5944277" y="10834"/>
                  </a:cubicBezTo>
                  <a:lnTo>
                    <a:pt x="6134871" y="338416"/>
                  </a:lnTo>
                  <a:cubicBezTo>
                    <a:pt x="6138767" y="345113"/>
                    <a:pt x="6138767" y="353387"/>
                    <a:pt x="6134871" y="360084"/>
                  </a:cubicBezTo>
                  <a:close/>
                </a:path>
              </a:pathLst>
            </a:custGeom>
            <a:solidFill>
              <a:srgbClr val="000000">
                <a:alpha val="0"/>
              </a:srgbClr>
            </a:solidFill>
            <a:ln w="57150" cap="sq">
              <a:solidFill>
                <a:srgbClr val="000B5D"/>
              </a:solidFill>
              <a:prstDash val="solid"/>
              <a:miter/>
            </a:ln>
          </p:spPr>
          <p:txBody>
            <a:bodyPr/>
            <a:lstStyle/>
            <a:p>
              <a:endParaRPr lang="lv-LV"/>
            </a:p>
          </p:txBody>
        </p:sp>
        <p:sp>
          <p:nvSpPr>
            <p:cNvPr id="43" name="TextBox 43"/>
            <p:cNvSpPr txBox="1"/>
            <p:nvPr/>
          </p:nvSpPr>
          <p:spPr>
            <a:xfrm>
              <a:off x="114300" y="19050"/>
              <a:ext cx="5914981" cy="679450"/>
            </a:xfrm>
            <a:prstGeom prst="rect">
              <a:avLst/>
            </a:prstGeom>
          </p:spPr>
          <p:txBody>
            <a:bodyPr lIns="50800" tIns="50800" rIns="50800" bIns="50800" rtlCol="0" anchor="ctr"/>
            <a:lstStyle/>
            <a:p>
              <a:pPr algn="ctr">
                <a:lnSpc>
                  <a:spcPts val="2376"/>
                </a:lnSpc>
              </a:pPr>
              <a:endParaRPr/>
            </a:p>
          </p:txBody>
        </p:sp>
      </p:grpSp>
      <p:grpSp>
        <p:nvGrpSpPr>
          <p:cNvPr id="44" name="Group 44"/>
          <p:cNvGrpSpPr/>
          <p:nvPr/>
        </p:nvGrpSpPr>
        <p:grpSpPr>
          <a:xfrm>
            <a:off x="10702026" y="7495181"/>
            <a:ext cx="6794504" cy="772507"/>
            <a:chOff x="0" y="0"/>
            <a:chExt cx="6143581" cy="698500"/>
          </a:xfrm>
        </p:grpSpPr>
        <p:sp>
          <p:nvSpPr>
            <p:cNvPr id="45" name="Freeform 45"/>
            <p:cNvSpPr/>
            <p:nvPr/>
          </p:nvSpPr>
          <p:spPr>
            <a:xfrm>
              <a:off x="2407" y="0"/>
              <a:ext cx="6138768" cy="698500"/>
            </a:xfrm>
            <a:custGeom>
              <a:avLst/>
              <a:gdLst/>
              <a:ahLst/>
              <a:cxnLst/>
              <a:rect l="l" t="t" r="r" b="b"/>
              <a:pathLst>
                <a:path w="6138768" h="698500">
                  <a:moveTo>
                    <a:pt x="6134871" y="360084"/>
                  </a:moveTo>
                  <a:lnTo>
                    <a:pt x="5944277" y="687666"/>
                  </a:lnTo>
                  <a:cubicBezTo>
                    <a:pt x="5940375" y="694374"/>
                    <a:pt x="5933200" y="698500"/>
                    <a:pt x="5925440" y="698500"/>
                  </a:cubicBezTo>
                  <a:lnTo>
                    <a:pt x="213327" y="698500"/>
                  </a:lnTo>
                  <a:cubicBezTo>
                    <a:pt x="205567" y="698500"/>
                    <a:pt x="198392" y="694374"/>
                    <a:pt x="194490" y="687666"/>
                  </a:cubicBezTo>
                  <a:lnTo>
                    <a:pt x="3896" y="360084"/>
                  </a:lnTo>
                  <a:cubicBezTo>
                    <a:pt x="0" y="353387"/>
                    <a:pt x="0" y="345113"/>
                    <a:pt x="3896" y="338416"/>
                  </a:cubicBezTo>
                  <a:lnTo>
                    <a:pt x="194490" y="10834"/>
                  </a:lnTo>
                  <a:cubicBezTo>
                    <a:pt x="198392" y="4126"/>
                    <a:pt x="205567" y="0"/>
                    <a:pt x="213327" y="0"/>
                  </a:cubicBezTo>
                  <a:lnTo>
                    <a:pt x="5925440" y="0"/>
                  </a:lnTo>
                  <a:cubicBezTo>
                    <a:pt x="5933200" y="0"/>
                    <a:pt x="5940375" y="4126"/>
                    <a:pt x="5944277" y="10834"/>
                  </a:cubicBezTo>
                  <a:lnTo>
                    <a:pt x="6134871" y="338416"/>
                  </a:lnTo>
                  <a:cubicBezTo>
                    <a:pt x="6138767" y="345113"/>
                    <a:pt x="6138767" y="353387"/>
                    <a:pt x="6134871" y="360084"/>
                  </a:cubicBezTo>
                  <a:close/>
                </a:path>
              </a:pathLst>
            </a:custGeom>
            <a:solidFill>
              <a:srgbClr val="000000">
                <a:alpha val="0"/>
              </a:srgbClr>
            </a:solidFill>
            <a:ln w="57150" cap="sq">
              <a:solidFill>
                <a:srgbClr val="000B5D"/>
              </a:solidFill>
              <a:prstDash val="solid"/>
              <a:miter/>
            </a:ln>
          </p:spPr>
          <p:txBody>
            <a:bodyPr/>
            <a:lstStyle/>
            <a:p>
              <a:endParaRPr lang="lv-LV"/>
            </a:p>
          </p:txBody>
        </p:sp>
        <p:sp>
          <p:nvSpPr>
            <p:cNvPr id="46" name="TextBox 46"/>
            <p:cNvSpPr txBox="1"/>
            <p:nvPr/>
          </p:nvSpPr>
          <p:spPr>
            <a:xfrm>
              <a:off x="114300" y="19050"/>
              <a:ext cx="5914981" cy="679450"/>
            </a:xfrm>
            <a:prstGeom prst="rect">
              <a:avLst/>
            </a:prstGeom>
          </p:spPr>
          <p:txBody>
            <a:bodyPr lIns="50800" tIns="50800" rIns="50800" bIns="50800" rtlCol="0" anchor="ctr"/>
            <a:lstStyle/>
            <a:p>
              <a:pPr algn="ctr">
                <a:lnSpc>
                  <a:spcPts val="2376"/>
                </a:lnSpc>
              </a:pPr>
              <a:endParaRPr/>
            </a:p>
          </p:txBody>
        </p:sp>
      </p:grpSp>
      <p:grpSp>
        <p:nvGrpSpPr>
          <p:cNvPr id="47" name="Group 47"/>
          <p:cNvGrpSpPr/>
          <p:nvPr/>
        </p:nvGrpSpPr>
        <p:grpSpPr>
          <a:xfrm>
            <a:off x="10056976" y="2280628"/>
            <a:ext cx="1290101" cy="1108681"/>
            <a:chOff x="0" y="0"/>
            <a:chExt cx="812800" cy="698500"/>
          </a:xfrm>
        </p:grpSpPr>
        <p:sp>
          <p:nvSpPr>
            <p:cNvPr id="48" name="Freeform 48"/>
            <p:cNvSpPr/>
            <p:nvPr/>
          </p:nvSpPr>
          <p:spPr>
            <a:xfrm>
              <a:off x="12676" y="0"/>
              <a:ext cx="787448" cy="698500"/>
            </a:xfrm>
            <a:custGeom>
              <a:avLst/>
              <a:gdLst/>
              <a:ahLst/>
              <a:cxnLst/>
              <a:rect l="l" t="t" r="r" b="b"/>
              <a:pathLst>
                <a:path w="787448" h="698500">
                  <a:moveTo>
                    <a:pt x="766927" y="406307"/>
                  </a:moveTo>
                  <a:lnTo>
                    <a:pt x="630121" y="641443"/>
                  </a:lnTo>
                  <a:cubicBezTo>
                    <a:pt x="609568" y="676768"/>
                    <a:pt x="571782" y="698500"/>
                    <a:pt x="530913" y="698500"/>
                  </a:cubicBezTo>
                  <a:lnTo>
                    <a:pt x="256535" y="698500"/>
                  </a:lnTo>
                  <a:cubicBezTo>
                    <a:pt x="215666" y="698500"/>
                    <a:pt x="177880" y="676768"/>
                    <a:pt x="157327" y="641443"/>
                  </a:cubicBezTo>
                  <a:lnTo>
                    <a:pt x="20521" y="406307"/>
                  </a:lnTo>
                  <a:cubicBezTo>
                    <a:pt x="0" y="371037"/>
                    <a:pt x="0" y="327463"/>
                    <a:pt x="20521" y="292193"/>
                  </a:cubicBezTo>
                  <a:lnTo>
                    <a:pt x="157327" y="57057"/>
                  </a:lnTo>
                  <a:cubicBezTo>
                    <a:pt x="177880" y="21732"/>
                    <a:pt x="215666" y="0"/>
                    <a:pt x="256535" y="0"/>
                  </a:cubicBezTo>
                  <a:lnTo>
                    <a:pt x="530913" y="0"/>
                  </a:lnTo>
                  <a:cubicBezTo>
                    <a:pt x="571782" y="0"/>
                    <a:pt x="609568" y="21732"/>
                    <a:pt x="630121" y="57057"/>
                  </a:cubicBezTo>
                  <a:lnTo>
                    <a:pt x="766927" y="292193"/>
                  </a:lnTo>
                  <a:cubicBezTo>
                    <a:pt x="787448" y="327463"/>
                    <a:pt x="787448" y="371037"/>
                    <a:pt x="766927" y="406307"/>
                  </a:cubicBezTo>
                  <a:close/>
                </a:path>
              </a:pathLst>
            </a:custGeom>
            <a:solidFill>
              <a:srgbClr val="000B5D"/>
            </a:solidFill>
          </p:spPr>
          <p:txBody>
            <a:bodyPr/>
            <a:lstStyle/>
            <a:p>
              <a:endParaRPr lang="lv-LV"/>
            </a:p>
          </p:txBody>
        </p:sp>
        <p:sp>
          <p:nvSpPr>
            <p:cNvPr id="49" name="TextBox 49"/>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grpSp>
        <p:nvGrpSpPr>
          <p:cNvPr id="50" name="Group 50"/>
          <p:cNvGrpSpPr/>
          <p:nvPr/>
        </p:nvGrpSpPr>
        <p:grpSpPr>
          <a:xfrm>
            <a:off x="10056976" y="3833807"/>
            <a:ext cx="1290101" cy="1108681"/>
            <a:chOff x="0" y="0"/>
            <a:chExt cx="812800" cy="698500"/>
          </a:xfrm>
        </p:grpSpPr>
        <p:sp>
          <p:nvSpPr>
            <p:cNvPr id="51" name="Freeform 51"/>
            <p:cNvSpPr/>
            <p:nvPr/>
          </p:nvSpPr>
          <p:spPr>
            <a:xfrm>
              <a:off x="12676" y="0"/>
              <a:ext cx="787448" cy="698500"/>
            </a:xfrm>
            <a:custGeom>
              <a:avLst/>
              <a:gdLst/>
              <a:ahLst/>
              <a:cxnLst/>
              <a:rect l="l" t="t" r="r" b="b"/>
              <a:pathLst>
                <a:path w="787448" h="698500">
                  <a:moveTo>
                    <a:pt x="766927" y="406307"/>
                  </a:moveTo>
                  <a:lnTo>
                    <a:pt x="630121" y="641443"/>
                  </a:lnTo>
                  <a:cubicBezTo>
                    <a:pt x="609568" y="676768"/>
                    <a:pt x="571782" y="698500"/>
                    <a:pt x="530913" y="698500"/>
                  </a:cubicBezTo>
                  <a:lnTo>
                    <a:pt x="256535" y="698500"/>
                  </a:lnTo>
                  <a:cubicBezTo>
                    <a:pt x="215666" y="698500"/>
                    <a:pt x="177880" y="676768"/>
                    <a:pt x="157327" y="641443"/>
                  </a:cubicBezTo>
                  <a:lnTo>
                    <a:pt x="20521" y="406307"/>
                  </a:lnTo>
                  <a:cubicBezTo>
                    <a:pt x="0" y="371037"/>
                    <a:pt x="0" y="327463"/>
                    <a:pt x="20521" y="292193"/>
                  </a:cubicBezTo>
                  <a:lnTo>
                    <a:pt x="157327" y="57057"/>
                  </a:lnTo>
                  <a:cubicBezTo>
                    <a:pt x="177880" y="21732"/>
                    <a:pt x="215666" y="0"/>
                    <a:pt x="256535" y="0"/>
                  </a:cubicBezTo>
                  <a:lnTo>
                    <a:pt x="530913" y="0"/>
                  </a:lnTo>
                  <a:cubicBezTo>
                    <a:pt x="571782" y="0"/>
                    <a:pt x="609568" y="21732"/>
                    <a:pt x="630121" y="57057"/>
                  </a:cubicBezTo>
                  <a:lnTo>
                    <a:pt x="766927" y="292193"/>
                  </a:lnTo>
                  <a:cubicBezTo>
                    <a:pt x="787448" y="327463"/>
                    <a:pt x="787448" y="371037"/>
                    <a:pt x="766927" y="406307"/>
                  </a:cubicBezTo>
                  <a:close/>
                </a:path>
              </a:pathLst>
            </a:custGeom>
            <a:solidFill>
              <a:srgbClr val="000B5D"/>
            </a:solidFill>
          </p:spPr>
          <p:txBody>
            <a:bodyPr/>
            <a:lstStyle/>
            <a:p>
              <a:endParaRPr lang="lv-LV"/>
            </a:p>
          </p:txBody>
        </p:sp>
        <p:sp>
          <p:nvSpPr>
            <p:cNvPr id="52" name="TextBox 52"/>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grpSp>
        <p:nvGrpSpPr>
          <p:cNvPr id="53" name="Group 53"/>
          <p:cNvGrpSpPr/>
          <p:nvPr/>
        </p:nvGrpSpPr>
        <p:grpSpPr>
          <a:xfrm>
            <a:off x="10056976" y="5387324"/>
            <a:ext cx="1290101" cy="1108681"/>
            <a:chOff x="0" y="0"/>
            <a:chExt cx="812800" cy="698500"/>
          </a:xfrm>
        </p:grpSpPr>
        <p:sp>
          <p:nvSpPr>
            <p:cNvPr id="54" name="Freeform 54"/>
            <p:cNvSpPr/>
            <p:nvPr/>
          </p:nvSpPr>
          <p:spPr>
            <a:xfrm>
              <a:off x="12676" y="0"/>
              <a:ext cx="787448" cy="698500"/>
            </a:xfrm>
            <a:custGeom>
              <a:avLst/>
              <a:gdLst/>
              <a:ahLst/>
              <a:cxnLst/>
              <a:rect l="l" t="t" r="r" b="b"/>
              <a:pathLst>
                <a:path w="787448" h="698500">
                  <a:moveTo>
                    <a:pt x="766927" y="406307"/>
                  </a:moveTo>
                  <a:lnTo>
                    <a:pt x="630121" y="641443"/>
                  </a:lnTo>
                  <a:cubicBezTo>
                    <a:pt x="609568" y="676768"/>
                    <a:pt x="571782" y="698500"/>
                    <a:pt x="530913" y="698500"/>
                  </a:cubicBezTo>
                  <a:lnTo>
                    <a:pt x="256535" y="698500"/>
                  </a:lnTo>
                  <a:cubicBezTo>
                    <a:pt x="215666" y="698500"/>
                    <a:pt x="177880" y="676768"/>
                    <a:pt x="157327" y="641443"/>
                  </a:cubicBezTo>
                  <a:lnTo>
                    <a:pt x="20521" y="406307"/>
                  </a:lnTo>
                  <a:cubicBezTo>
                    <a:pt x="0" y="371037"/>
                    <a:pt x="0" y="327463"/>
                    <a:pt x="20521" y="292193"/>
                  </a:cubicBezTo>
                  <a:lnTo>
                    <a:pt x="157327" y="57057"/>
                  </a:lnTo>
                  <a:cubicBezTo>
                    <a:pt x="177880" y="21732"/>
                    <a:pt x="215666" y="0"/>
                    <a:pt x="256535" y="0"/>
                  </a:cubicBezTo>
                  <a:lnTo>
                    <a:pt x="530913" y="0"/>
                  </a:lnTo>
                  <a:cubicBezTo>
                    <a:pt x="571782" y="0"/>
                    <a:pt x="609568" y="21732"/>
                    <a:pt x="630121" y="57057"/>
                  </a:cubicBezTo>
                  <a:lnTo>
                    <a:pt x="766927" y="292193"/>
                  </a:lnTo>
                  <a:cubicBezTo>
                    <a:pt x="787448" y="327463"/>
                    <a:pt x="787448" y="371037"/>
                    <a:pt x="766927" y="406307"/>
                  </a:cubicBezTo>
                  <a:close/>
                </a:path>
              </a:pathLst>
            </a:custGeom>
            <a:solidFill>
              <a:srgbClr val="000B5D"/>
            </a:solidFill>
          </p:spPr>
          <p:txBody>
            <a:bodyPr/>
            <a:lstStyle/>
            <a:p>
              <a:endParaRPr lang="lv-LV"/>
            </a:p>
          </p:txBody>
        </p:sp>
        <p:sp>
          <p:nvSpPr>
            <p:cNvPr id="55" name="TextBox 55"/>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grpSp>
        <p:nvGrpSpPr>
          <p:cNvPr id="56" name="Group 56"/>
          <p:cNvGrpSpPr/>
          <p:nvPr/>
        </p:nvGrpSpPr>
        <p:grpSpPr>
          <a:xfrm>
            <a:off x="10056976" y="6940840"/>
            <a:ext cx="1290101" cy="1108681"/>
            <a:chOff x="0" y="0"/>
            <a:chExt cx="812800" cy="698500"/>
          </a:xfrm>
        </p:grpSpPr>
        <p:sp>
          <p:nvSpPr>
            <p:cNvPr id="57" name="Freeform 57"/>
            <p:cNvSpPr/>
            <p:nvPr/>
          </p:nvSpPr>
          <p:spPr>
            <a:xfrm>
              <a:off x="12676" y="0"/>
              <a:ext cx="787448" cy="698500"/>
            </a:xfrm>
            <a:custGeom>
              <a:avLst/>
              <a:gdLst/>
              <a:ahLst/>
              <a:cxnLst/>
              <a:rect l="l" t="t" r="r" b="b"/>
              <a:pathLst>
                <a:path w="787448" h="698500">
                  <a:moveTo>
                    <a:pt x="766927" y="406307"/>
                  </a:moveTo>
                  <a:lnTo>
                    <a:pt x="630121" y="641443"/>
                  </a:lnTo>
                  <a:cubicBezTo>
                    <a:pt x="609568" y="676768"/>
                    <a:pt x="571782" y="698500"/>
                    <a:pt x="530913" y="698500"/>
                  </a:cubicBezTo>
                  <a:lnTo>
                    <a:pt x="256535" y="698500"/>
                  </a:lnTo>
                  <a:cubicBezTo>
                    <a:pt x="215666" y="698500"/>
                    <a:pt x="177880" y="676768"/>
                    <a:pt x="157327" y="641443"/>
                  </a:cubicBezTo>
                  <a:lnTo>
                    <a:pt x="20521" y="406307"/>
                  </a:lnTo>
                  <a:cubicBezTo>
                    <a:pt x="0" y="371037"/>
                    <a:pt x="0" y="327463"/>
                    <a:pt x="20521" y="292193"/>
                  </a:cubicBezTo>
                  <a:lnTo>
                    <a:pt x="157327" y="57057"/>
                  </a:lnTo>
                  <a:cubicBezTo>
                    <a:pt x="177880" y="21732"/>
                    <a:pt x="215666" y="0"/>
                    <a:pt x="256535" y="0"/>
                  </a:cubicBezTo>
                  <a:lnTo>
                    <a:pt x="530913" y="0"/>
                  </a:lnTo>
                  <a:cubicBezTo>
                    <a:pt x="571782" y="0"/>
                    <a:pt x="609568" y="21732"/>
                    <a:pt x="630121" y="57057"/>
                  </a:cubicBezTo>
                  <a:lnTo>
                    <a:pt x="766927" y="292193"/>
                  </a:lnTo>
                  <a:cubicBezTo>
                    <a:pt x="787448" y="327463"/>
                    <a:pt x="787448" y="371037"/>
                    <a:pt x="766927" y="406307"/>
                  </a:cubicBezTo>
                  <a:close/>
                </a:path>
              </a:pathLst>
            </a:custGeom>
            <a:solidFill>
              <a:srgbClr val="000B5D"/>
            </a:solidFill>
          </p:spPr>
          <p:txBody>
            <a:bodyPr/>
            <a:lstStyle/>
            <a:p>
              <a:endParaRPr lang="lv-LV"/>
            </a:p>
          </p:txBody>
        </p:sp>
        <p:sp>
          <p:nvSpPr>
            <p:cNvPr id="58" name="TextBox 58"/>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sp>
        <p:nvSpPr>
          <p:cNvPr id="59" name="Freeform 59"/>
          <p:cNvSpPr/>
          <p:nvPr/>
        </p:nvSpPr>
        <p:spPr>
          <a:xfrm>
            <a:off x="10389632" y="2522574"/>
            <a:ext cx="624788" cy="624788"/>
          </a:xfrm>
          <a:custGeom>
            <a:avLst/>
            <a:gdLst/>
            <a:ahLst/>
            <a:cxnLst/>
            <a:rect l="l" t="t" r="r" b="b"/>
            <a:pathLst>
              <a:path w="624788" h="624788">
                <a:moveTo>
                  <a:pt x="0" y="0"/>
                </a:moveTo>
                <a:lnTo>
                  <a:pt x="624788" y="0"/>
                </a:lnTo>
                <a:lnTo>
                  <a:pt x="624788" y="624788"/>
                </a:lnTo>
                <a:lnTo>
                  <a:pt x="0" y="6247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0" name="TextBox 60"/>
          <p:cNvSpPr txBox="1"/>
          <p:nvPr/>
        </p:nvSpPr>
        <p:spPr>
          <a:xfrm>
            <a:off x="11539408" y="3069140"/>
            <a:ext cx="4469006" cy="255747"/>
          </a:xfrm>
          <a:prstGeom prst="rect">
            <a:avLst/>
          </a:prstGeom>
        </p:spPr>
        <p:txBody>
          <a:bodyPr wrap="square" lIns="0" tIns="0" rIns="0" bIns="0" rtlCol="0" anchor="t">
            <a:spAutoFit/>
          </a:bodyPr>
          <a:lstStyle/>
          <a:p>
            <a:pPr algn="just">
              <a:lnSpc>
                <a:spcPts val="1997"/>
              </a:lnSpc>
            </a:pPr>
            <a:r>
              <a:rPr lang="en-US" sz="1664">
                <a:solidFill>
                  <a:srgbClr val="000B5D"/>
                </a:solidFill>
                <a:latin typeface="Poppins Bold"/>
              </a:rPr>
              <a:t>Jānis Ozols (janis.ozols@getlini.lv)</a:t>
            </a:r>
          </a:p>
        </p:txBody>
      </p:sp>
      <p:sp>
        <p:nvSpPr>
          <p:cNvPr id="61" name="TextBox 61"/>
          <p:cNvSpPr txBox="1"/>
          <p:nvPr/>
        </p:nvSpPr>
        <p:spPr>
          <a:xfrm>
            <a:off x="11539408" y="4641934"/>
            <a:ext cx="4469006" cy="255747"/>
          </a:xfrm>
          <a:prstGeom prst="rect">
            <a:avLst/>
          </a:prstGeom>
        </p:spPr>
        <p:txBody>
          <a:bodyPr wrap="square" lIns="0" tIns="0" rIns="0" bIns="0" rtlCol="0" anchor="t">
            <a:spAutoFit/>
          </a:bodyPr>
          <a:lstStyle/>
          <a:p>
            <a:pPr algn="just">
              <a:lnSpc>
                <a:spcPts val="1997"/>
              </a:lnSpc>
            </a:pPr>
            <a:r>
              <a:rPr lang="en-US" sz="1664">
                <a:solidFill>
                  <a:srgbClr val="000B5D"/>
                </a:solidFill>
                <a:latin typeface="Poppins Bold"/>
              </a:rPr>
              <a:t>Kārlis Vonda (karlis.vonda@getlini.lv)</a:t>
            </a:r>
          </a:p>
        </p:txBody>
      </p:sp>
      <p:sp>
        <p:nvSpPr>
          <p:cNvPr id="62" name="Freeform 62"/>
          <p:cNvSpPr/>
          <p:nvPr/>
        </p:nvSpPr>
        <p:spPr>
          <a:xfrm>
            <a:off x="10389632" y="4075922"/>
            <a:ext cx="624788" cy="624788"/>
          </a:xfrm>
          <a:custGeom>
            <a:avLst/>
            <a:gdLst/>
            <a:ahLst/>
            <a:cxnLst/>
            <a:rect l="l" t="t" r="r" b="b"/>
            <a:pathLst>
              <a:path w="624788" h="624788">
                <a:moveTo>
                  <a:pt x="0" y="0"/>
                </a:moveTo>
                <a:lnTo>
                  <a:pt x="624788" y="0"/>
                </a:lnTo>
                <a:lnTo>
                  <a:pt x="624788" y="624788"/>
                </a:lnTo>
                <a:lnTo>
                  <a:pt x="0" y="6247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3" name="Freeform 63"/>
          <p:cNvSpPr/>
          <p:nvPr/>
        </p:nvSpPr>
        <p:spPr>
          <a:xfrm>
            <a:off x="10380916" y="5630183"/>
            <a:ext cx="624788" cy="624788"/>
          </a:xfrm>
          <a:custGeom>
            <a:avLst/>
            <a:gdLst/>
            <a:ahLst/>
            <a:cxnLst/>
            <a:rect l="l" t="t" r="r" b="b"/>
            <a:pathLst>
              <a:path w="624788" h="624788">
                <a:moveTo>
                  <a:pt x="0" y="0"/>
                </a:moveTo>
                <a:lnTo>
                  <a:pt x="624788" y="0"/>
                </a:lnTo>
                <a:lnTo>
                  <a:pt x="624788" y="624788"/>
                </a:lnTo>
                <a:lnTo>
                  <a:pt x="0" y="6247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4" name="Freeform 64"/>
          <p:cNvSpPr/>
          <p:nvPr/>
        </p:nvSpPr>
        <p:spPr>
          <a:xfrm>
            <a:off x="10380916" y="7183700"/>
            <a:ext cx="624788" cy="624788"/>
          </a:xfrm>
          <a:custGeom>
            <a:avLst/>
            <a:gdLst/>
            <a:ahLst/>
            <a:cxnLst/>
            <a:rect l="l" t="t" r="r" b="b"/>
            <a:pathLst>
              <a:path w="624788" h="624788">
                <a:moveTo>
                  <a:pt x="0" y="0"/>
                </a:moveTo>
                <a:lnTo>
                  <a:pt x="624788" y="0"/>
                </a:lnTo>
                <a:lnTo>
                  <a:pt x="624788" y="624788"/>
                </a:lnTo>
                <a:lnTo>
                  <a:pt x="0" y="6247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5" name="TextBox 65"/>
          <p:cNvSpPr txBox="1"/>
          <p:nvPr/>
        </p:nvSpPr>
        <p:spPr>
          <a:xfrm>
            <a:off x="11539408" y="6211617"/>
            <a:ext cx="4593278" cy="255747"/>
          </a:xfrm>
          <a:prstGeom prst="rect">
            <a:avLst/>
          </a:prstGeom>
        </p:spPr>
        <p:txBody>
          <a:bodyPr wrap="square" lIns="0" tIns="0" rIns="0" bIns="0" rtlCol="0" anchor="t">
            <a:spAutoFit/>
          </a:bodyPr>
          <a:lstStyle/>
          <a:p>
            <a:pPr algn="just">
              <a:lnSpc>
                <a:spcPts val="1997"/>
              </a:lnSpc>
            </a:pPr>
            <a:r>
              <a:rPr lang="en-US" sz="1664">
                <a:solidFill>
                  <a:srgbClr val="000B5D"/>
                </a:solidFill>
                <a:latin typeface="Poppins Bold"/>
              </a:rPr>
              <a:t>Lilija Dukaļska (lilija.dukalska@getlini.lv)</a:t>
            </a:r>
          </a:p>
        </p:txBody>
      </p:sp>
      <p:sp>
        <p:nvSpPr>
          <p:cNvPr id="66" name="TextBox 66"/>
          <p:cNvSpPr txBox="1"/>
          <p:nvPr/>
        </p:nvSpPr>
        <p:spPr>
          <a:xfrm>
            <a:off x="11539408" y="7761921"/>
            <a:ext cx="4054764" cy="255747"/>
          </a:xfrm>
          <a:prstGeom prst="rect">
            <a:avLst/>
          </a:prstGeom>
        </p:spPr>
        <p:txBody>
          <a:bodyPr wrap="square" lIns="0" tIns="0" rIns="0" bIns="0" rtlCol="0" anchor="t">
            <a:spAutoFit/>
          </a:bodyPr>
          <a:lstStyle/>
          <a:p>
            <a:pPr algn="just">
              <a:lnSpc>
                <a:spcPts val="1997"/>
              </a:lnSpc>
            </a:pPr>
            <a:r>
              <a:rPr lang="en-US" sz="1664">
                <a:solidFill>
                  <a:srgbClr val="000B5D"/>
                </a:solidFill>
                <a:latin typeface="Poppins Bold"/>
              </a:rPr>
              <a:t>Ingus Vītiņš (ingus.vitins@getlini.lv)</a:t>
            </a:r>
          </a:p>
        </p:txBody>
      </p:sp>
      <p:sp>
        <p:nvSpPr>
          <p:cNvPr id="67" name="TextBox 67"/>
          <p:cNvSpPr txBox="1"/>
          <p:nvPr/>
        </p:nvSpPr>
        <p:spPr>
          <a:xfrm>
            <a:off x="6031854" y="110993"/>
            <a:ext cx="5430589" cy="860191"/>
          </a:xfrm>
          <a:prstGeom prst="rect">
            <a:avLst/>
          </a:prstGeom>
        </p:spPr>
        <p:txBody>
          <a:bodyPr lIns="0" tIns="0" rIns="0" bIns="0" rtlCol="0" anchor="t">
            <a:spAutoFit/>
          </a:bodyPr>
          <a:lstStyle/>
          <a:p>
            <a:pPr>
              <a:lnSpc>
                <a:spcPts val="6655"/>
              </a:lnSpc>
            </a:pPr>
            <a:r>
              <a:rPr lang="en-US" sz="4754" dirty="0">
                <a:solidFill>
                  <a:srgbClr val="000B5D"/>
                </a:solidFill>
                <a:latin typeface="Poppins Semi-Bold"/>
              </a:rPr>
              <a:t>GETLIŅI EKO TEAM</a:t>
            </a:r>
          </a:p>
        </p:txBody>
      </p:sp>
      <p:grpSp>
        <p:nvGrpSpPr>
          <p:cNvPr id="68" name="Group 68"/>
          <p:cNvGrpSpPr/>
          <p:nvPr/>
        </p:nvGrpSpPr>
        <p:grpSpPr>
          <a:xfrm>
            <a:off x="1408556" y="8936923"/>
            <a:ext cx="6794504" cy="772507"/>
            <a:chOff x="0" y="0"/>
            <a:chExt cx="6143581" cy="698500"/>
          </a:xfrm>
        </p:grpSpPr>
        <p:sp>
          <p:nvSpPr>
            <p:cNvPr id="69" name="Freeform 69"/>
            <p:cNvSpPr/>
            <p:nvPr/>
          </p:nvSpPr>
          <p:spPr>
            <a:xfrm>
              <a:off x="2407" y="0"/>
              <a:ext cx="6138768" cy="698500"/>
            </a:xfrm>
            <a:custGeom>
              <a:avLst/>
              <a:gdLst/>
              <a:ahLst/>
              <a:cxnLst/>
              <a:rect l="l" t="t" r="r" b="b"/>
              <a:pathLst>
                <a:path w="6138768" h="698500">
                  <a:moveTo>
                    <a:pt x="6134871" y="360084"/>
                  </a:moveTo>
                  <a:lnTo>
                    <a:pt x="5944277" y="687666"/>
                  </a:lnTo>
                  <a:cubicBezTo>
                    <a:pt x="5940375" y="694374"/>
                    <a:pt x="5933200" y="698500"/>
                    <a:pt x="5925440" y="698500"/>
                  </a:cubicBezTo>
                  <a:lnTo>
                    <a:pt x="213327" y="698500"/>
                  </a:lnTo>
                  <a:cubicBezTo>
                    <a:pt x="205567" y="698500"/>
                    <a:pt x="198392" y="694374"/>
                    <a:pt x="194490" y="687666"/>
                  </a:cubicBezTo>
                  <a:lnTo>
                    <a:pt x="3896" y="360084"/>
                  </a:lnTo>
                  <a:cubicBezTo>
                    <a:pt x="0" y="353387"/>
                    <a:pt x="0" y="345113"/>
                    <a:pt x="3896" y="338416"/>
                  </a:cubicBezTo>
                  <a:lnTo>
                    <a:pt x="194490" y="10834"/>
                  </a:lnTo>
                  <a:cubicBezTo>
                    <a:pt x="198392" y="4126"/>
                    <a:pt x="205567" y="0"/>
                    <a:pt x="213327" y="0"/>
                  </a:cubicBezTo>
                  <a:lnTo>
                    <a:pt x="5925440" y="0"/>
                  </a:lnTo>
                  <a:cubicBezTo>
                    <a:pt x="5933200" y="0"/>
                    <a:pt x="5940375" y="4126"/>
                    <a:pt x="5944277" y="10834"/>
                  </a:cubicBezTo>
                  <a:lnTo>
                    <a:pt x="6134871" y="338416"/>
                  </a:lnTo>
                  <a:cubicBezTo>
                    <a:pt x="6138767" y="345113"/>
                    <a:pt x="6138767" y="353387"/>
                    <a:pt x="6134871" y="360084"/>
                  </a:cubicBezTo>
                  <a:close/>
                </a:path>
              </a:pathLst>
            </a:custGeom>
            <a:solidFill>
              <a:srgbClr val="000000">
                <a:alpha val="0"/>
              </a:srgbClr>
            </a:solidFill>
            <a:ln w="57150" cap="sq">
              <a:solidFill>
                <a:srgbClr val="000B5D"/>
              </a:solidFill>
              <a:prstDash val="solid"/>
              <a:miter/>
            </a:ln>
          </p:spPr>
          <p:txBody>
            <a:bodyPr/>
            <a:lstStyle/>
            <a:p>
              <a:endParaRPr lang="lv-LV"/>
            </a:p>
          </p:txBody>
        </p:sp>
        <p:sp>
          <p:nvSpPr>
            <p:cNvPr id="70" name="TextBox 70"/>
            <p:cNvSpPr txBox="1"/>
            <p:nvPr/>
          </p:nvSpPr>
          <p:spPr>
            <a:xfrm>
              <a:off x="114300" y="19050"/>
              <a:ext cx="5914981" cy="679450"/>
            </a:xfrm>
            <a:prstGeom prst="rect">
              <a:avLst/>
            </a:prstGeom>
          </p:spPr>
          <p:txBody>
            <a:bodyPr lIns="50800" tIns="50800" rIns="50800" bIns="50800" rtlCol="0" anchor="ctr"/>
            <a:lstStyle/>
            <a:p>
              <a:pPr algn="ctr">
                <a:lnSpc>
                  <a:spcPts val="2376"/>
                </a:lnSpc>
              </a:pPr>
              <a:endParaRPr/>
            </a:p>
          </p:txBody>
        </p:sp>
      </p:grpSp>
      <p:grpSp>
        <p:nvGrpSpPr>
          <p:cNvPr id="71" name="Group 71"/>
          <p:cNvGrpSpPr/>
          <p:nvPr/>
        </p:nvGrpSpPr>
        <p:grpSpPr>
          <a:xfrm>
            <a:off x="763505" y="8382583"/>
            <a:ext cx="1290101" cy="1108681"/>
            <a:chOff x="0" y="0"/>
            <a:chExt cx="812800" cy="698500"/>
          </a:xfrm>
        </p:grpSpPr>
        <p:sp>
          <p:nvSpPr>
            <p:cNvPr id="72" name="Freeform 72"/>
            <p:cNvSpPr/>
            <p:nvPr/>
          </p:nvSpPr>
          <p:spPr>
            <a:xfrm>
              <a:off x="12676" y="0"/>
              <a:ext cx="787448" cy="698500"/>
            </a:xfrm>
            <a:custGeom>
              <a:avLst/>
              <a:gdLst/>
              <a:ahLst/>
              <a:cxnLst/>
              <a:rect l="l" t="t" r="r" b="b"/>
              <a:pathLst>
                <a:path w="787448" h="698500">
                  <a:moveTo>
                    <a:pt x="766927" y="406307"/>
                  </a:moveTo>
                  <a:lnTo>
                    <a:pt x="630121" y="641443"/>
                  </a:lnTo>
                  <a:cubicBezTo>
                    <a:pt x="609568" y="676768"/>
                    <a:pt x="571782" y="698500"/>
                    <a:pt x="530913" y="698500"/>
                  </a:cubicBezTo>
                  <a:lnTo>
                    <a:pt x="256535" y="698500"/>
                  </a:lnTo>
                  <a:cubicBezTo>
                    <a:pt x="215666" y="698500"/>
                    <a:pt x="177880" y="676768"/>
                    <a:pt x="157327" y="641443"/>
                  </a:cubicBezTo>
                  <a:lnTo>
                    <a:pt x="20521" y="406307"/>
                  </a:lnTo>
                  <a:cubicBezTo>
                    <a:pt x="0" y="371037"/>
                    <a:pt x="0" y="327463"/>
                    <a:pt x="20521" y="292193"/>
                  </a:cubicBezTo>
                  <a:lnTo>
                    <a:pt x="157327" y="57057"/>
                  </a:lnTo>
                  <a:cubicBezTo>
                    <a:pt x="177880" y="21732"/>
                    <a:pt x="215666" y="0"/>
                    <a:pt x="256535" y="0"/>
                  </a:cubicBezTo>
                  <a:lnTo>
                    <a:pt x="530913" y="0"/>
                  </a:lnTo>
                  <a:cubicBezTo>
                    <a:pt x="571782" y="0"/>
                    <a:pt x="609568" y="21732"/>
                    <a:pt x="630121" y="57057"/>
                  </a:cubicBezTo>
                  <a:lnTo>
                    <a:pt x="766927" y="292193"/>
                  </a:lnTo>
                  <a:cubicBezTo>
                    <a:pt x="787448" y="327463"/>
                    <a:pt x="787448" y="371037"/>
                    <a:pt x="766927" y="406307"/>
                  </a:cubicBezTo>
                  <a:close/>
                </a:path>
              </a:pathLst>
            </a:custGeom>
            <a:solidFill>
              <a:srgbClr val="000B5D"/>
            </a:solidFill>
          </p:spPr>
          <p:txBody>
            <a:bodyPr/>
            <a:lstStyle/>
            <a:p>
              <a:endParaRPr lang="lv-LV"/>
            </a:p>
          </p:txBody>
        </p:sp>
        <p:sp>
          <p:nvSpPr>
            <p:cNvPr id="73" name="TextBox 73"/>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sp>
        <p:nvSpPr>
          <p:cNvPr id="74" name="Freeform 74"/>
          <p:cNvSpPr/>
          <p:nvPr/>
        </p:nvSpPr>
        <p:spPr>
          <a:xfrm>
            <a:off x="1087446" y="8625443"/>
            <a:ext cx="624788" cy="624788"/>
          </a:xfrm>
          <a:custGeom>
            <a:avLst/>
            <a:gdLst/>
            <a:ahLst/>
            <a:cxnLst/>
            <a:rect l="l" t="t" r="r" b="b"/>
            <a:pathLst>
              <a:path w="624788" h="624788">
                <a:moveTo>
                  <a:pt x="0" y="0"/>
                </a:moveTo>
                <a:lnTo>
                  <a:pt x="624788" y="0"/>
                </a:lnTo>
                <a:lnTo>
                  <a:pt x="624788" y="624788"/>
                </a:lnTo>
                <a:lnTo>
                  <a:pt x="0" y="6247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5" name="TextBox 75"/>
          <p:cNvSpPr txBox="1"/>
          <p:nvPr/>
        </p:nvSpPr>
        <p:spPr>
          <a:xfrm>
            <a:off x="2245937" y="9206876"/>
            <a:ext cx="4344733" cy="255747"/>
          </a:xfrm>
          <a:prstGeom prst="rect">
            <a:avLst/>
          </a:prstGeom>
        </p:spPr>
        <p:txBody>
          <a:bodyPr wrap="square" lIns="0" tIns="0" rIns="0" bIns="0" rtlCol="0" anchor="t">
            <a:spAutoFit/>
          </a:bodyPr>
          <a:lstStyle/>
          <a:p>
            <a:pPr algn="just">
              <a:lnSpc>
                <a:spcPts val="1997"/>
              </a:lnSpc>
            </a:pPr>
            <a:r>
              <a:rPr lang="en-US" sz="1664">
                <a:solidFill>
                  <a:srgbClr val="000B5D"/>
                </a:solidFill>
                <a:latin typeface="Poppins Bold"/>
              </a:rPr>
              <a:t>Artūrs Luzans (arturs.luzans@getlini.lv)</a:t>
            </a:r>
          </a:p>
        </p:txBody>
      </p:sp>
      <p:grpSp>
        <p:nvGrpSpPr>
          <p:cNvPr id="76" name="Group 76"/>
          <p:cNvGrpSpPr/>
          <p:nvPr/>
        </p:nvGrpSpPr>
        <p:grpSpPr>
          <a:xfrm>
            <a:off x="10761320" y="9020975"/>
            <a:ext cx="6794504" cy="772507"/>
            <a:chOff x="0" y="0"/>
            <a:chExt cx="6143581" cy="698500"/>
          </a:xfrm>
        </p:grpSpPr>
        <p:sp>
          <p:nvSpPr>
            <p:cNvPr id="77" name="Freeform 77"/>
            <p:cNvSpPr/>
            <p:nvPr/>
          </p:nvSpPr>
          <p:spPr>
            <a:xfrm>
              <a:off x="2407" y="0"/>
              <a:ext cx="6138768" cy="698500"/>
            </a:xfrm>
            <a:custGeom>
              <a:avLst/>
              <a:gdLst/>
              <a:ahLst/>
              <a:cxnLst/>
              <a:rect l="l" t="t" r="r" b="b"/>
              <a:pathLst>
                <a:path w="6138768" h="698500">
                  <a:moveTo>
                    <a:pt x="6134871" y="360084"/>
                  </a:moveTo>
                  <a:lnTo>
                    <a:pt x="5944277" y="687666"/>
                  </a:lnTo>
                  <a:cubicBezTo>
                    <a:pt x="5940375" y="694374"/>
                    <a:pt x="5933200" y="698500"/>
                    <a:pt x="5925440" y="698500"/>
                  </a:cubicBezTo>
                  <a:lnTo>
                    <a:pt x="213327" y="698500"/>
                  </a:lnTo>
                  <a:cubicBezTo>
                    <a:pt x="205567" y="698500"/>
                    <a:pt x="198392" y="694374"/>
                    <a:pt x="194490" y="687666"/>
                  </a:cubicBezTo>
                  <a:lnTo>
                    <a:pt x="3896" y="360084"/>
                  </a:lnTo>
                  <a:cubicBezTo>
                    <a:pt x="0" y="353387"/>
                    <a:pt x="0" y="345113"/>
                    <a:pt x="3896" y="338416"/>
                  </a:cubicBezTo>
                  <a:lnTo>
                    <a:pt x="194490" y="10834"/>
                  </a:lnTo>
                  <a:cubicBezTo>
                    <a:pt x="198392" y="4126"/>
                    <a:pt x="205567" y="0"/>
                    <a:pt x="213327" y="0"/>
                  </a:cubicBezTo>
                  <a:lnTo>
                    <a:pt x="5925440" y="0"/>
                  </a:lnTo>
                  <a:cubicBezTo>
                    <a:pt x="5933200" y="0"/>
                    <a:pt x="5940375" y="4126"/>
                    <a:pt x="5944277" y="10834"/>
                  </a:cubicBezTo>
                  <a:lnTo>
                    <a:pt x="6134871" y="338416"/>
                  </a:lnTo>
                  <a:cubicBezTo>
                    <a:pt x="6138767" y="345113"/>
                    <a:pt x="6138767" y="353387"/>
                    <a:pt x="6134871" y="360084"/>
                  </a:cubicBezTo>
                  <a:close/>
                </a:path>
              </a:pathLst>
            </a:custGeom>
            <a:solidFill>
              <a:srgbClr val="000000">
                <a:alpha val="0"/>
              </a:srgbClr>
            </a:solidFill>
            <a:ln w="57150" cap="sq">
              <a:solidFill>
                <a:srgbClr val="000B5D"/>
              </a:solidFill>
              <a:prstDash val="solid"/>
              <a:miter/>
            </a:ln>
          </p:spPr>
          <p:txBody>
            <a:bodyPr/>
            <a:lstStyle/>
            <a:p>
              <a:endParaRPr lang="lv-LV"/>
            </a:p>
          </p:txBody>
        </p:sp>
        <p:sp>
          <p:nvSpPr>
            <p:cNvPr id="78" name="TextBox 78"/>
            <p:cNvSpPr txBox="1"/>
            <p:nvPr/>
          </p:nvSpPr>
          <p:spPr>
            <a:xfrm>
              <a:off x="114300" y="19050"/>
              <a:ext cx="5914981" cy="679450"/>
            </a:xfrm>
            <a:prstGeom prst="rect">
              <a:avLst/>
            </a:prstGeom>
          </p:spPr>
          <p:txBody>
            <a:bodyPr lIns="50800" tIns="50800" rIns="50800" bIns="50800" rtlCol="0" anchor="ctr"/>
            <a:lstStyle/>
            <a:p>
              <a:pPr algn="ctr">
                <a:lnSpc>
                  <a:spcPts val="2376"/>
                </a:lnSpc>
              </a:pPr>
              <a:endParaRPr/>
            </a:p>
          </p:txBody>
        </p:sp>
      </p:grpSp>
      <p:grpSp>
        <p:nvGrpSpPr>
          <p:cNvPr id="79" name="Group 79"/>
          <p:cNvGrpSpPr/>
          <p:nvPr/>
        </p:nvGrpSpPr>
        <p:grpSpPr>
          <a:xfrm>
            <a:off x="10116270" y="8466635"/>
            <a:ext cx="1290101" cy="1108681"/>
            <a:chOff x="0" y="0"/>
            <a:chExt cx="812800" cy="698500"/>
          </a:xfrm>
        </p:grpSpPr>
        <p:sp>
          <p:nvSpPr>
            <p:cNvPr id="80" name="Freeform 80"/>
            <p:cNvSpPr/>
            <p:nvPr/>
          </p:nvSpPr>
          <p:spPr>
            <a:xfrm>
              <a:off x="12676" y="0"/>
              <a:ext cx="787448" cy="698500"/>
            </a:xfrm>
            <a:custGeom>
              <a:avLst/>
              <a:gdLst/>
              <a:ahLst/>
              <a:cxnLst/>
              <a:rect l="l" t="t" r="r" b="b"/>
              <a:pathLst>
                <a:path w="787448" h="698500">
                  <a:moveTo>
                    <a:pt x="766927" y="406307"/>
                  </a:moveTo>
                  <a:lnTo>
                    <a:pt x="630121" y="641443"/>
                  </a:lnTo>
                  <a:cubicBezTo>
                    <a:pt x="609568" y="676768"/>
                    <a:pt x="571782" y="698500"/>
                    <a:pt x="530913" y="698500"/>
                  </a:cubicBezTo>
                  <a:lnTo>
                    <a:pt x="256535" y="698500"/>
                  </a:lnTo>
                  <a:cubicBezTo>
                    <a:pt x="215666" y="698500"/>
                    <a:pt x="177880" y="676768"/>
                    <a:pt x="157327" y="641443"/>
                  </a:cubicBezTo>
                  <a:lnTo>
                    <a:pt x="20521" y="406307"/>
                  </a:lnTo>
                  <a:cubicBezTo>
                    <a:pt x="0" y="371037"/>
                    <a:pt x="0" y="327463"/>
                    <a:pt x="20521" y="292193"/>
                  </a:cubicBezTo>
                  <a:lnTo>
                    <a:pt x="157327" y="57057"/>
                  </a:lnTo>
                  <a:cubicBezTo>
                    <a:pt x="177880" y="21732"/>
                    <a:pt x="215666" y="0"/>
                    <a:pt x="256535" y="0"/>
                  </a:cubicBezTo>
                  <a:lnTo>
                    <a:pt x="530913" y="0"/>
                  </a:lnTo>
                  <a:cubicBezTo>
                    <a:pt x="571782" y="0"/>
                    <a:pt x="609568" y="21732"/>
                    <a:pt x="630121" y="57057"/>
                  </a:cubicBezTo>
                  <a:lnTo>
                    <a:pt x="766927" y="292193"/>
                  </a:lnTo>
                  <a:cubicBezTo>
                    <a:pt x="787448" y="327463"/>
                    <a:pt x="787448" y="371037"/>
                    <a:pt x="766927" y="406307"/>
                  </a:cubicBezTo>
                  <a:close/>
                </a:path>
              </a:pathLst>
            </a:custGeom>
            <a:solidFill>
              <a:srgbClr val="000B5D"/>
            </a:solidFill>
          </p:spPr>
          <p:txBody>
            <a:bodyPr/>
            <a:lstStyle/>
            <a:p>
              <a:endParaRPr lang="lv-LV"/>
            </a:p>
          </p:txBody>
        </p:sp>
        <p:sp>
          <p:nvSpPr>
            <p:cNvPr id="81" name="TextBox 81"/>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sp>
        <p:nvSpPr>
          <p:cNvPr id="82" name="Freeform 82"/>
          <p:cNvSpPr/>
          <p:nvPr/>
        </p:nvSpPr>
        <p:spPr>
          <a:xfrm>
            <a:off x="10440211" y="8709494"/>
            <a:ext cx="624788" cy="624788"/>
          </a:xfrm>
          <a:custGeom>
            <a:avLst/>
            <a:gdLst/>
            <a:ahLst/>
            <a:cxnLst/>
            <a:rect l="l" t="t" r="r" b="b"/>
            <a:pathLst>
              <a:path w="624788" h="624788">
                <a:moveTo>
                  <a:pt x="0" y="0"/>
                </a:moveTo>
                <a:lnTo>
                  <a:pt x="624788" y="0"/>
                </a:lnTo>
                <a:lnTo>
                  <a:pt x="624788" y="624788"/>
                </a:lnTo>
                <a:lnTo>
                  <a:pt x="0" y="6247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83" name="TextBox 83"/>
          <p:cNvSpPr txBox="1"/>
          <p:nvPr/>
        </p:nvSpPr>
        <p:spPr>
          <a:xfrm>
            <a:off x="11598702" y="9287716"/>
            <a:ext cx="4275693" cy="255747"/>
          </a:xfrm>
          <a:prstGeom prst="rect">
            <a:avLst/>
          </a:prstGeom>
        </p:spPr>
        <p:txBody>
          <a:bodyPr wrap="square" lIns="0" tIns="0" rIns="0" bIns="0" rtlCol="0" anchor="t">
            <a:spAutoFit/>
          </a:bodyPr>
          <a:lstStyle/>
          <a:p>
            <a:pPr algn="just">
              <a:lnSpc>
                <a:spcPts val="1997"/>
              </a:lnSpc>
            </a:pPr>
            <a:r>
              <a:rPr lang="en-US" sz="1664" dirty="0">
                <a:solidFill>
                  <a:srgbClr val="000B5D"/>
                </a:solidFill>
                <a:latin typeface="Poppins Bold"/>
              </a:rPr>
              <a:t>Anete Ivbule (an</a:t>
            </a:r>
            <a:r>
              <a:rPr lang="lv-LV" sz="1664" dirty="0" err="1">
                <a:solidFill>
                  <a:srgbClr val="000B5D"/>
                </a:solidFill>
                <a:latin typeface="Poppins Bold"/>
              </a:rPr>
              <a:t>ete</a:t>
            </a:r>
            <a:r>
              <a:rPr lang="en-US" sz="1664" dirty="0">
                <a:solidFill>
                  <a:srgbClr val="000B5D"/>
                </a:solidFill>
                <a:latin typeface="Poppins Bold"/>
              </a:rPr>
              <a:t>.ivbule@getlini.lv)</a:t>
            </a:r>
          </a:p>
        </p:txBody>
      </p:sp>
      <p:grpSp>
        <p:nvGrpSpPr>
          <p:cNvPr id="84" name="Group 84"/>
          <p:cNvGrpSpPr/>
          <p:nvPr/>
        </p:nvGrpSpPr>
        <p:grpSpPr>
          <a:xfrm>
            <a:off x="10761320" y="1414219"/>
            <a:ext cx="6794504" cy="772507"/>
            <a:chOff x="0" y="0"/>
            <a:chExt cx="6143581" cy="698500"/>
          </a:xfrm>
        </p:grpSpPr>
        <p:sp>
          <p:nvSpPr>
            <p:cNvPr id="85" name="Freeform 85"/>
            <p:cNvSpPr/>
            <p:nvPr/>
          </p:nvSpPr>
          <p:spPr>
            <a:xfrm>
              <a:off x="2407" y="0"/>
              <a:ext cx="6138768" cy="698500"/>
            </a:xfrm>
            <a:custGeom>
              <a:avLst/>
              <a:gdLst/>
              <a:ahLst/>
              <a:cxnLst/>
              <a:rect l="l" t="t" r="r" b="b"/>
              <a:pathLst>
                <a:path w="6138768" h="698500">
                  <a:moveTo>
                    <a:pt x="6134871" y="360084"/>
                  </a:moveTo>
                  <a:lnTo>
                    <a:pt x="5944277" y="687666"/>
                  </a:lnTo>
                  <a:cubicBezTo>
                    <a:pt x="5940375" y="694374"/>
                    <a:pt x="5933200" y="698500"/>
                    <a:pt x="5925440" y="698500"/>
                  </a:cubicBezTo>
                  <a:lnTo>
                    <a:pt x="213327" y="698500"/>
                  </a:lnTo>
                  <a:cubicBezTo>
                    <a:pt x="205567" y="698500"/>
                    <a:pt x="198392" y="694374"/>
                    <a:pt x="194490" y="687666"/>
                  </a:cubicBezTo>
                  <a:lnTo>
                    <a:pt x="3896" y="360084"/>
                  </a:lnTo>
                  <a:cubicBezTo>
                    <a:pt x="0" y="353387"/>
                    <a:pt x="0" y="345113"/>
                    <a:pt x="3896" y="338416"/>
                  </a:cubicBezTo>
                  <a:lnTo>
                    <a:pt x="194490" y="10834"/>
                  </a:lnTo>
                  <a:cubicBezTo>
                    <a:pt x="198392" y="4126"/>
                    <a:pt x="205567" y="0"/>
                    <a:pt x="213327" y="0"/>
                  </a:cubicBezTo>
                  <a:lnTo>
                    <a:pt x="5925440" y="0"/>
                  </a:lnTo>
                  <a:cubicBezTo>
                    <a:pt x="5933200" y="0"/>
                    <a:pt x="5940375" y="4126"/>
                    <a:pt x="5944277" y="10834"/>
                  </a:cubicBezTo>
                  <a:lnTo>
                    <a:pt x="6134871" y="338416"/>
                  </a:lnTo>
                  <a:cubicBezTo>
                    <a:pt x="6138767" y="345113"/>
                    <a:pt x="6138767" y="353387"/>
                    <a:pt x="6134871" y="360084"/>
                  </a:cubicBezTo>
                  <a:close/>
                </a:path>
              </a:pathLst>
            </a:custGeom>
            <a:solidFill>
              <a:srgbClr val="000000">
                <a:alpha val="0"/>
              </a:srgbClr>
            </a:solidFill>
            <a:ln w="57150" cap="sq">
              <a:solidFill>
                <a:srgbClr val="000B5D"/>
              </a:solidFill>
              <a:prstDash val="solid"/>
              <a:miter/>
            </a:ln>
          </p:spPr>
          <p:txBody>
            <a:bodyPr/>
            <a:lstStyle/>
            <a:p>
              <a:endParaRPr lang="lv-LV"/>
            </a:p>
          </p:txBody>
        </p:sp>
        <p:sp>
          <p:nvSpPr>
            <p:cNvPr id="86" name="TextBox 86"/>
            <p:cNvSpPr txBox="1"/>
            <p:nvPr/>
          </p:nvSpPr>
          <p:spPr>
            <a:xfrm>
              <a:off x="114300" y="19050"/>
              <a:ext cx="5914981" cy="679450"/>
            </a:xfrm>
            <a:prstGeom prst="rect">
              <a:avLst/>
            </a:prstGeom>
          </p:spPr>
          <p:txBody>
            <a:bodyPr lIns="50800" tIns="50800" rIns="50800" bIns="50800" rtlCol="0" anchor="ctr"/>
            <a:lstStyle/>
            <a:p>
              <a:pPr algn="ctr">
                <a:lnSpc>
                  <a:spcPts val="2376"/>
                </a:lnSpc>
              </a:pPr>
              <a:endParaRPr/>
            </a:p>
          </p:txBody>
        </p:sp>
      </p:grpSp>
      <p:grpSp>
        <p:nvGrpSpPr>
          <p:cNvPr id="87" name="Group 87"/>
          <p:cNvGrpSpPr/>
          <p:nvPr/>
        </p:nvGrpSpPr>
        <p:grpSpPr>
          <a:xfrm>
            <a:off x="9966553" y="927966"/>
            <a:ext cx="1290101" cy="1108681"/>
            <a:chOff x="0" y="0"/>
            <a:chExt cx="812800" cy="698500"/>
          </a:xfrm>
        </p:grpSpPr>
        <p:sp>
          <p:nvSpPr>
            <p:cNvPr id="88" name="Freeform 88"/>
            <p:cNvSpPr/>
            <p:nvPr/>
          </p:nvSpPr>
          <p:spPr>
            <a:xfrm>
              <a:off x="12676" y="0"/>
              <a:ext cx="787448" cy="698500"/>
            </a:xfrm>
            <a:custGeom>
              <a:avLst/>
              <a:gdLst/>
              <a:ahLst/>
              <a:cxnLst/>
              <a:rect l="l" t="t" r="r" b="b"/>
              <a:pathLst>
                <a:path w="787448" h="698500">
                  <a:moveTo>
                    <a:pt x="766927" y="406307"/>
                  </a:moveTo>
                  <a:lnTo>
                    <a:pt x="630121" y="641443"/>
                  </a:lnTo>
                  <a:cubicBezTo>
                    <a:pt x="609568" y="676768"/>
                    <a:pt x="571782" y="698500"/>
                    <a:pt x="530913" y="698500"/>
                  </a:cubicBezTo>
                  <a:lnTo>
                    <a:pt x="256535" y="698500"/>
                  </a:lnTo>
                  <a:cubicBezTo>
                    <a:pt x="215666" y="698500"/>
                    <a:pt x="177880" y="676768"/>
                    <a:pt x="157327" y="641443"/>
                  </a:cubicBezTo>
                  <a:lnTo>
                    <a:pt x="20521" y="406307"/>
                  </a:lnTo>
                  <a:cubicBezTo>
                    <a:pt x="0" y="371037"/>
                    <a:pt x="0" y="327463"/>
                    <a:pt x="20521" y="292193"/>
                  </a:cubicBezTo>
                  <a:lnTo>
                    <a:pt x="157327" y="57057"/>
                  </a:lnTo>
                  <a:cubicBezTo>
                    <a:pt x="177880" y="21732"/>
                    <a:pt x="215666" y="0"/>
                    <a:pt x="256535" y="0"/>
                  </a:cubicBezTo>
                  <a:lnTo>
                    <a:pt x="530913" y="0"/>
                  </a:lnTo>
                  <a:cubicBezTo>
                    <a:pt x="571782" y="0"/>
                    <a:pt x="609568" y="21732"/>
                    <a:pt x="630121" y="57057"/>
                  </a:cubicBezTo>
                  <a:lnTo>
                    <a:pt x="766927" y="292193"/>
                  </a:lnTo>
                  <a:cubicBezTo>
                    <a:pt x="787448" y="327463"/>
                    <a:pt x="787448" y="371037"/>
                    <a:pt x="766927" y="406307"/>
                  </a:cubicBezTo>
                  <a:close/>
                </a:path>
              </a:pathLst>
            </a:custGeom>
            <a:solidFill>
              <a:srgbClr val="000B5D"/>
            </a:solidFill>
          </p:spPr>
          <p:txBody>
            <a:bodyPr/>
            <a:lstStyle/>
            <a:p>
              <a:endParaRPr lang="lv-LV"/>
            </a:p>
          </p:txBody>
        </p:sp>
        <p:sp>
          <p:nvSpPr>
            <p:cNvPr id="89" name="TextBox 89"/>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sp>
        <p:nvSpPr>
          <p:cNvPr id="90" name="Freeform 90"/>
          <p:cNvSpPr/>
          <p:nvPr/>
        </p:nvSpPr>
        <p:spPr>
          <a:xfrm>
            <a:off x="10267332" y="1172050"/>
            <a:ext cx="624788" cy="624788"/>
          </a:xfrm>
          <a:custGeom>
            <a:avLst/>
            <a:gdLst/>
            <a:ahLst/>
            <a:cxnLst/>
            <a:rect l="l" t="t" r="r" b="b"/>
            <a:pathLst>
              <a:path w="624788" h="624788">
                <a:moveTo>
                  <a:pt x="0" y="0"/>
                </a:moveTo>
                <a:lnTo>
                  <a:pt x="624788" y="0"/>
                </a:lnTo>
                <a:lnTo>
                  <a:pt x="624788" y="624787"/>
                </a:lnTo>
                <a:lnTo>
                  <a:pt x="0" y="6247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dirty="0"/>
          </a:p>
        </p:txBody>
      </p:sp>
      <p:sp>
        <p:nvSpPr>
          <p:cNvPr id="91" name="TextBox 91"/>
          <p:cNvSpPr txBox="1"/>
          <p:nvPr/>
        </p:nvSpPr>
        <p:spPr>
          <a:xfrm>
            <a:off x="11625578" y="1646055"/>
            <a:ext cx="4533984" cy="255747"/>
          </a:xfrm>
          <a:prstGeom prst="rect">
            <a:avLst/>
          </a:prstGeom>
        </p:spPr>
        <p:txBody>
          <a:bodyPr lIns="0" tIns="0" rIns="0" bIns="0" rtlCol="0" anchor="t">
            <a:spAutoFit/>
          </a:bodyPr>
          <a:lstStyle/>
          <a:p>
            <a:pPr algn="just">
              <a:lnSpc>
                <a:spcPts val="1997"/>
              </a:lnSpc>
            </a:pPr>
            <a:r>
              <a:rPr lang="en-US" sz="1664" dirty="0">
                <a:solidFill>
                  <a:srgbClr val="000B5D"/>
                </a:solidFill>
                <a:latin typeface="Poppins Bold"/>
              </a:rPr>
              <a:t>Guntis Kampe (guntis.kampe@getlini.lv)</a:t>
            </a:r>
          </a:p>
        </p:txBody>
      </p:sp>
      <p:grpSp>
        <p:nvGrpSpPr>
          <p:cNvPr id="95" name="Group 87">
            <a:extLst>
              <a:ext uri="{FF2B5EF4-FFF2-40B4-BE49-F238E27FC236}">
                <a16:creationId xmlns:a16="http://schemas.microsoft.com/office/drawing/2014/main" id="{E3FB4FE7-91FE-AEE9-919A-FB6F606A5234}"/>
              </a:ext>
            </a:extLst>
          </p:cNvPr>
          <p:cNvGrpSpPr/>
          <p:nvPr/>
        </p:nvGrpSpPr>
        <p:grpSpPr>
          <a:xfrm>
            <a:off x="723264" y="880946"/>
            <a:ext cx="1290101" cy="1108681"/>
            <a:chOff x="0" y="0"/>
            <a:chExt cx="812800" cy="698500"/>
          </a:xfrm>
        </p:grpSpPr>
        <p:sp>
          <p:nvSpPr>
            <p:cNvPr id="96" name="Freeform 88">
              <a:extLst>
                <a:ext uri="{FF2B5EF4-FFF2-40B4-BE49-F238E27FC236}">
                  <a16:creationId xmlns:a16="http://schemas.microsoft.com/office/drawing/2014/main" id="{55DF6764-84D6-B8A1-F5BC-BBE03347D6BD}"/>
                </a:ext>
              </a:extLst>
            </p:cNvPr>
            <p:cNvSpPr/>
            <p:nvPr/>
          </p:nvSpPr>
          <p:spPr>
            <a:xfrm>
              <a:off x="12676" y="0"/>
              <a:ext cx="787448" cy="698500"/>
            </a:xfrm>
            <a:custGeom>
              <a:avLst/>
              <a:gdLst/>
              <a:ahLst/>
              <a:cxnLst/>
              <a:rect l="l" t="t" r="r" b="b"/>
              <a:pathLst>
                <a:path w="787448" h="698500">
                  <a:moveTo>
                    <a:pt x="766927" y="406307"/>
                  </a:moveTo>
                  <a:lnTo>
                    <a:pt x="630121" y="641443"/>
                  </a:lnTo>
                  <a:cubicBezTo>
                    <a:pt x="609568" y="676768"/>
                    <a:pt x="571782" y="698500"/>
                    <a:pt x="530913" y="698500"/>
                  </a:cubicBezTo>
                  <a:lnTo>
                    <a:pt x="256535" y="698500"/>
                  </a:lnTo>
                  <a:cubicBezTo>
                    <a:pt x="215666" y="698500"/>
                    <a:pt x="177880" y="676768"/>
                    <a:pt x="157327" y="641443"/>
                  </a:cubicBezTo>
                  <a:lnTo>
                    <a:pt x="20521" y="406307"/>
                  </a:lnTo>
                  <a:cubicBezTo>
                    <a:pt x="0" y="371037"/>
                    <a:pt x="0" y="327463"/>
                    <a:pt x="20521" y="292193"/>
                  </a:cubicBezTo>
                  <a:lnTo>
                    <a:pt x="157327" y="57057"/>
                  </a:lnTo>
                  <a:cubicBezTo>
                    <a:pt x="177880" y="21732"/>
                    <a:pt x="215666" y="0"/>
                    <a:pt x="256535" y="0"/>
                  </a:cubicBezTo>
                  <a:lnTo>
                    <a:pt x="530913" y="0"/>
                  </a:lnTo>
                  <a:cubicBezTo>
                    <a:pt x="571782" y="0"/>
                    <a:pt x="609568" y="21732"/>
                    <a:pt x="630121" y="57057"/>
                  </a:cubicBezTo>
                  <a:lnTo>
                    <a:pt x="766927" y="292193"/>
                  </a:lnTo>
                  <a:cubicBezTo>
                    <a:pt x="787448" y="327463"/>
                    <a:pt x="787448" y="371037"/>
                    <a:pt x="766927" y="406307"/>
                  </a:cubicBezTo>
                  <a:close/>
                </a:path>
              </a:pathLst>
            </a:custGeom>
            <a:solidFill>
              <a:srgbClr val="000B5D"/>
            </a:solidFill>
          </p:spPr>
          <p:txBody>
            <a:bodyPr/>
            <a:lstStyle/>
            <a:p>
              <a:endParaRPr lang="lv-LV"/>
            </a:p>
          </p:txBody>
        </p:sp>
        <p:sp>
          <p:nvSpPr>
            <p:cNvPr id="97" name="TextBox 89">
              <a:extLst>
                <a:ext uri="{FF2B5EF4-FFF2-40B4-BE49-F238E27FC236}">
                  <a16:creationId xmlns:a16="http://schemas.microsoft.com/office/drawing/2014/main" id="{F5707388-1CB9-7980-E1D1-0F032C25A4FB}"/>
                </a:ext>
              </a:extLst>
            </p:cNvPr>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a:p>
          </p:txBody>
        </p:sp>
      </p:grpSp>
      <p:sp>
        <p:nvSpPr>
          <p:cNvPr id="98" name="Freeform 28">
            <a:extLst>
              <a:ext uri="{FF2B5EF4-FFF2-40B4-BE49-F238E27FC236}">
                <a16:creationId xmlns:a16="http://schemas.microsoft.com/office/drawing/2014/main" id="{FEC4987F-BFBF-4A09-E20F-8AD26AE025F5}"/>
              </a:ext>
            </a:extLst>
          </p:cNvPr>
          <p:cNvSpPr/>
          <p:nvPr/>
        </p:nvSpPr>
        <p:spPr>
          <a:xfrm>
            <a:off x="16012896" y="215064"/>
            <a:ext cx="1896885" cy="871337"/>
          </a:xfrm>
          <a:custGeom>
            <a:avLst/>
            <a:gdLst/>
            <a:ahLst/>
            <a:cxnLst/>
            <a:rect l="l" t="t" r="r" b="b"/>
            <a:pathLst>
              <a:path w="2471258" h="1193469">
                <a:moveTo>
                  <a:pt x="0" y="0"/>
                </a:moveTo>
                <a:lnTo>
                  <a:pt x="2471258" y="0"/>
                </a:lnTo>
                <a:lnTo>
                  <a:pt x="2471258" y="1193469"/>
                </a:lnTo>
                <a:lnTo>
                  <a:pt x="0" y="1193469"/>
                </a:lnTo>
                <a:lnTo>
                  <a:pt x="0" y="0"/>
                </a:lnTo>
                <a:close/>
              </a:path>
            </a:pathLst>
          </a:custGeom>
          <a:blipFill>
            <a:blip r:embed="rId4"/>
            <a:stretch>
              <a:fillRect/>
            </a:stretch>
          </a:blipFill>
        </p:spPr>
        <p:txBody>
          <a:bodyPr/>
          <a:lstStyle/>
          <a:p>
            <a:endParaRPr lang="lv-LV"/>
          </a:p>
        </p:txBody>
      </p:sp>
      <p:sp>
        <p:nvSpPr>
          <p:cNvPr id="99" name="Freeform 26">
            <a:extLst>
              <a:ext uri="{FF2B5EF4-FFF2-40B4-BE49-F238E27FC236}">
                <a16:creationId xmlns:a16="http://schemas.microsoft.com/office/drawing/2014/main" id="{601AB2F3-C38E-72D2-B104-27F5185D8847}"/>
              </a:ext>
            </a:extLst>
          </p:cNvPr>
          <p:cNvSpPr/>
          <p:nvPr/>
        </p:nvSpPr>
        <p:spPr>
          <a:xfrm>
            <a:off x="1076049" y="2395610"/>
            <a:ext cx="624788" cy="624788"/>
          </a:xfrm>
          <a:custGeom>
            <a:avLst/>
            <a:gdLst/>
            <a:ahLst/>
            <a:cxnLst/>
            <a:rect l="l" t="t" r="r" b="b"/>
            <a:pathLst>
              <a:path w="624788" h="624788">
                <a:moveTo>
                  <a:pt x="0" y="0"/>
                </a:moveTo>
                <a:lnTo>
                  <a:pt x="624788" y="0"/>
                </a:lnTo>
                <a:lnTo>
                  <a:pt x="624788" y="624788"/>
                </a:lnTo>
                <a:lnTo>
                  <a:pt x="0" y="6247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26" name="Freeform 26"/>
          <p:cNvSpPr/>
          <p:nvPr/>
        </p:nvSpPr>
        <p:spPr>
          <a:xfrm>
            <a:off x="1055920" y="1086401"/>
            <a:ext cx="624788" cy="624788"/>
          </a:xfrm>
          <a:custGeom>
            <a:avLst/>
            <a:gdLst/>
            <a:ahLst/>
            <a:cxnLst/>
            <a:rect l="l" t="t" r="r" b="b"/>
            <a:pathLst>
              <a:path w="624788" h="624788">
                <a:moveTo>
                  <a:pt x="0" y="0"/>
                </a:moveTo>
                <a:lnTo>
                  <a:pt x="624788" y="0"/>
                </a:lnTo>
                <a:lnTo>
                  <a:pt x="624788" y="624788"/>
                </a:lnTo>
                <a:lnTo>
                  <a:pt x="0" y="6247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100" name="Group 2">
            <a:extLst>
              <a:ext uri="{FF2B5EF4-FFF2-40B4-BE49-F238E27FC236}">
                <a16:creationId xmlns:a16="http://schemas.microsoft.com/office/drawing/2014/main" id="{341E5EAD-05F2-773B-5D84-935679589FE2}"/>
              </a:ext>
            </a:extLst>
          </p:cNvPr>
          <p:cNvGrpSpPr/>
          <p:nvPr/>
        </p:nvGrpSpPr>
        <p:grpSpPr>
          <a:xfrm>
            <a:off x="1563798" y="1355172"/>
            <a:ext cx="6794504" cy="772507"/>
            <a:chOff x="0" y="0"/>
            <a:chExt cx="6143581" cy="698500"/>
          </a:xfrm>
        </p:grpSpPr>
        <p:sp>
          <p:nvSpPr>
            <p:cNvPr id="101" name="Freeform 3">
              <a:extLst>
                <a:ext uri="{FF2B5EF4-FFF2-40B4-BE49-F238E27FC236}">
                  <a16:creationId xmlns:a16="http://schemas.microsoft.com/office/drawing/2014/main" id="{F0C3F205-E05F-8E5D-46C4-39EDC3FCCBDF}"/>
                </a:ext>
              </a:extLst>
            </p:cNvPr>
            <p:cNvSpPr/>
            <p:nvPr/>
          </p:nvSpPr>
          <p:spPr>
            <a:xfrm>
              <a:off x="2407" y="0"/>
              <a:ext cx="6138768" cy="698500"/>
            </a:xfrm>
            <a:custGeom>
              <a:avLst/>
              <a:gdLst/>
              <a:ahLst/>
              <a:cxnLst/>
              <a:rect l="l" t="t" r="r" b="b"/>
              <a:pathLst>
                <a:path w="6138768" h="698500">
                  <a:moveTo>
                    <a:pt x="6134871" y="360084"/>
                  </a:moveTo>
                  <a:lnTo>
                    <a:pt x="5944277" y="687666"/>
                  </a:lnTo>
                  <a:cubicBezTo>
                    <a:pt x="5940375" y="694374"/>
                    <a:pt x="5933200" y="698500"/>
                    <a:pt x="5925440" y="698500"/>
                  </a:cubicBezTo>
                  <a:lnTo>
                    <a:pt x="213327" y="698500"/>
                  </a:lnTo>
                  <a:cubicBezTo>
                    <a:pt x="205567" y="698500"/>
                    <a:pt x="198392" y="694374"/>
                    <a:pt x="194490" y="687666"/>
                  </a:cubicBezTo>
                  <a:lnTo>
                    <a:pt x="3896" y="360084"/>
                  </a:lnTo>
                  <a:cubicBezTo>
                    <a:pt x="0" y="353387"/>
                    <a:pt x="0" y="345113"/>
                    <a:pt x="3896" y="338416"/>
                  </a:cubicBezTo>
                  <a:lnTo>
                    <a:pt x="194490" y="10834"/>
                  </a:lnTo>
                  <a:cubicBezTo>
                    <a:pt x="198392" y="4126"/>
                    <a:pt x="205567" y="0"/>
                    <a:pt x="213327" y="0"/>
                  </a:cubicBezTo>
                  <a:lnTo>
                    <a:pt x="5925440" y="0"/>
                  </a:lnTo>
                  <a:cubicBezTo>
                    <a:pt x="5933200" y="0"/>
                    <a:pt x="5940375" y="4126"/>
                    <a:pt x="5944277" y="10834"/>
                  </a:cubicBezTo>
                  <a:lnTo>
                    <a:pt x="6134871" y="338416"/>
                  </a:lnTo>
                  <a:cubicBezTo>
                    <a:pt x="6138767" y="345113"/>
                    <a:pt x="6138767" y="353387"/>
                    <a:pt x="6134871" y="360084"/>
                  </a:cubicBezTo>
                  <a:close/>
                </a:path>
              </a:pathLst>
            </a:custGeom>
            <a:solidFill>
              <a:srgbClr val="000000">
                <a:alpha val="0"/>
              </a:srgbClr>
            </a:solidFill>
            <a:ln w="57150" cap="sq">
              <a:solidFill>
                <a:srgbClr val="000B5D"/>
              </a:solidFill>
              <a:prstDash val="solid"/>
              <a:miter/>
            </a:ln>
          </p:spPr>
          <p:txBody>
            <a:bodyPr/>
            <a:lstStyle/>
            <a:p>
              <a:endParaRPr lang="lv-LV"/>
            </a:p>
          </p:txBody>
        </p:sp>
        <p:sp>
          <p:nvSpPr>
            <p:cNvPr id="102" name="TextBox 4">
              <a:extLst>
                <a:ext uri="{FF2B5EF4-FFF2-40B4-BE49-F238E27FC236}">
                  <a16:creationId xmlns:a16="http://schemas.microsoft.com/office/drawing/2014/main" id="{2D9EBC0C-626A-5F3F-7590-1DB437F1AA9F}"/>
                </a:ext>
              </a:extLst>
            </p:cNvPr>
            <p:cNvSpPr txBox="1"/>
            <p:nvPr/>
          </p:nvSpPr>
          <p:spPr>
            <a:xfrm>
              <a:off x="114300" y="19050"/>
              <a:ext cx="5914981" cy="679450"/>
            </a:xfrm>
            <a:prstGeom prst="rect">
              <a:avLst/>
            </a:prstGeom>
          </p:spPr>
          <p:txBody>
            <a:bodyPr lIns="50800" tIns="50800" rIns="50800" bIns="50800" rtlCol="0" anchor="ctr"/>
            <a:lstStyle/>
            <a:p>
              <a:pPr algn="ctr">
                <a:lnSpc>
                  <a:spcPts val="2376"/>
                </a:lnSpc>
              </a:pPr>
              <a:endParaRPr/>
            </a:p>
          </p:txBody>
        </p:sp>
      </p:grpSp>
      <p:sp>
        <p:nvSpPr>
          <p:cNvPr id="103" name="TextBox 91">
            <a:extLst>
              <a:ext uri="{FF2B5EF4-FFF2-40B4-BE49-F238E27FC236}">
                <a16:creationId xmlns:a16="http://schemas.microsoft.com/office/drawing/2014/main" id="{41B70CD1-4023-4A14-D2BB-52EEF237D2BB}"/>
              </a:ext>
            </a:extLst>
          </p:cNvPr>
          <p:cNvSpPr txBox="1"/>
          <p:nvPr/>
        </p:nvSpPr>
        <p:spPr>
          <a:xfrm>
            <a:off x="2216290" y="1613551"/>
            <a:ext cx="4533984" cy="255747"/>
          </a:xfrm>
          <a:prstGeom prst="rect">
            <a:avLst/>
          </a:prstGeom>
        </p:spPr>
        <p:txBody>
          <a:bodyPr lIns="0" tIns="0" rIns="0" bIns="0" rtlCol="0" anchor="t">
            <a:spAutoFit/>
          </a:bodyPr>
          <a:lstStyle/>
          <a:p>
            <a:pPr algn="just">
              <a:lnSpc>
                <a:spcPts val="1997"/>
              </a:lnSpc>
            </a:pPr>
            <a:r>
              <a:rPr lang="lv-LV" sz="1664" dirty="0">
                <a:solidFill>
                  <a:srgbClr val="000B5D"/>
                </a:solidFill>
                <a:latin typeface="Poppins Bold"/>
              </a:rPr>
              <a:t>Jūlija Daļecka (julija.dalecka@getlini.lv)</a:t>
            </a:r>
            <a:endParaRPr lang="en-US" sz="1664" dirty="0">
              <a:solidFill>
                <a:srgbClr val="000B5D"/>
              </a:solidFill>
              <a:latin typeface="Poppin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402950"/>
            <a:ext cx="9645160" cy="1051358"/>
          </a:xfrm>
          <a:prstGeom prst="rect">
            <a:avLst/>
          </a:prstGeom>
        </p:spPr>
        <p:txBody>
          <a:bodyPr lIns="0" tIns="0" rIns="0" bIns="0" rtlCol="0" anchor="t">
            <a:spAutoFit/>
          </a:bodyPr>
          <a:lstStyle/>
          <a:p>
            <a:pPr>
              <a:lnSpc>
                <a:spcPts val="8197"/>
              </a:lnSpc>
            </a:pPr>
            <a:r>
              <a:rPr lang="en-US" sz="5855">
                <a:solidFill>
                  <a:srgbClr val="000B5D"/>
                </a:solidFill>
                <a:latin typeface="Poppins Semi-Bold"/>
              </a:rPr>
              <a:t>COMMUNICATION TEAM</a:t>
            </a:r>
          </a:p>
        </p:txBody>
      </p:sp>
      <p:grpSp>
        <p:nvGrpSpPr>
          <p:cNvPr id="3" name="Group 3"/>
          <p:cNvGrpSpPr/>
          <p:nvPr/>
        </p:nvGrpSpPr>
        <p:grpSpPr>
          <a:xfrm>
            <a:off x="3328672" y="3041427"/>
            <a:ext cx="3619701" cy="3110680"/>
            <a:chOff x="0" y="0"/>
            <a:chExt cx="812800" cy="698500"/>
          </a:xfrm>
        </p:grpSpPr>
        <p:sp>
          <p:nvSpPr>
            <p:cNvPr id="4" name="Freeform 4"/>
            <p:cNvSpPr/>
            <p:nvPr/>
          </p:nvSpPr>
          <p:spPr>
            <a:xfrm>
              <a:off x="4518" y="0"/>
              <a:ext cx="803764" cy="698500"/>
            </a:xfrm>
            <a:custGeom>
              <a:avLst/>
              <a:gdLst/>
              <a:ahLst/>
              <a:cxnLst/>
              <a:rect l="l" t="t" r="r" b="b"/>
              <a:pathLst>
                <a:path w="803764" h="698500">
                  <a:moveTo>
                    <a:pt x="796450" y="369586"/>
                  </a:moveTo>
                  <a:lnTo>
                    <a:pt x="616914" y="678164"/>
                  </a:lnTo>
                  <a:cubicBezTo>
                    <a:pt x="609588" y="690755"/>
                    <a:pt x="596121" y="698500"/>
                    <a:pt x="581555" y="698500"/>
                  </a:cubicBezTo>
                  <a:lnTo>
                    <a:pt x="222209" y="698500"/>
                  </a:lnTo>
                  <a:cubicBezTo>
                    <a:pt x="207643" y="698500"/>
                    <a:pt x="194176" y="690755"/>
                    <a:pt x="186850" y="678164"/>
                  </a:cubicBezTo>
                  <a:lnTo>
                    <a:pt x="7314" y="369586"/>
                  </a:lnTo>
                  <a:cubicBezTo>
                    <a:pt x="0" y="357015"/>
                    <a:pt x="0" y="341485"/>
                    <a:pt x="7314" y="328914"/>
                  </a:cubicBezTo>
                  <a:lnTo>
                    <a:pt x="186850" y="20336"/>
                  </a:lnTo>
                  <a:cubicBezTo>
                    <a:pt x="194176" y="7745"/>
                    <a:pt x="207643" y="0"/>
                    <a:pt x="222209" y="0"/>
                  </a:cubicBezTo>
                  <a:lnTo>
                    <a:pt x="581555" y="0"/>
                  </a:lnTo>
                  <a:cubicBezTo>
                    <a:pt x="596121" y="0"/>
                    <a:pt x="609588" y="7745"/>
                    <a:pt x="616914" y="20336"/>
                  </a:cubicBezTo>
                  <a:lnTo>
                    <a:pt x="796450" y="328914"/>
                  </a:lnTo>
                  <a:cubicBezTo>
                    <a:pt x="803764" y="341485"/>
                    <a:pt x="803764" y="357015"/>
                    <a:pt x="796450" y="369586"/>
                  </a:cubicBezTo>
                  <a:close/>
                </a:path>
              </a:pathLst>
            </a:custGeom>
            <a:solidFill>
              <a:srgbClr val="000B5D"/>
            </a:solidFill>
          </p:spPr>
          <p:txBody>
            <a:bodyPr/>
            <a:lstStyle/>
            <a:p>
              <a:endParaRPr lang="lv-LV"/>
            </a:p>
          </p:txBody>
        </p:sp>
        <p:sp>
          <p:nvSpPr>
            <p:cNvPr id="5" name="TextBox 5"/>
            <p:cNvSpPr txBox="1"/>
            <p:nvPr/>
          </p:nvSpPr>
          <p:spPr>
            <a:xfrm>
              <a:off x="114300" y="28575"/>
              <a:ext cx="584200" cy="669925"/>
            </a:xfrm>
            <a:prstGeom prst="rect">
              <a:avLst/>
            </a:prstGeom>
          </p:spPr>
          <p:txBody>
            <a:bodyPr lIns="50800" tIns="50800" rIns="50800" bIns="50800" rtlCol="0" anchor="ctr"/>
            <a:lstStyle/>
            <a:p>
              <a:pPr algn="ctr">
                <a:lnSpc>
                  <a:spcPts val="2605"/>
                </a:lnSpc>
              </a:pPr>
              <a:endParaRPr/>
            </a:p>
          </p:txBody>
        </p:sp>
      </p:grpSp>
      <p:grpSp>
        <p:nvGrpSpPr>
          <p:cNvPr id="6" name="Group 6"/>
          <p:cNvGrpSpPr/>
          <p:nvPr/>
        </p:nvGrpSpPr>
        <p:grpSpPr>
          <a:xfrm>
            <a:off x="7484458" y="3041427"/>
            <a:ext cx="3619701" cy="3110680"/>
            <a:chOff x="0" y="0"/>
            <a:chExt cx="812800" cy="698500"/>
          </a:xfrm>
        </p:grpSpPr>
        <p:sp>
          <p:nvSpPr>
            <p:cNvPr id="7" name="Freeform 7"/>
            <p:cNvSpPr/>
            <p:nvPr/>
          </p:nvSpPr>
          <p:spPr>
            <a:xfrm>
              <a:off x="4518" y="0"/>
              <a:ext cx="803764" cy="698500"/>
            </a:xfrm>
            <a:custGeom>
              <a:avLst/>
              <a:gdLst/>
              <a:ahLst/>
              <a:cxnLst/>
              <a:rect l="l" t="t" r="r" b="b"/>
              <a:pathLst>
                <a:path w="803764" h="698500">
                  <a:moveTo>
                    <a:pt x="796450" y="369586"/>
                  </a:moveTo>
                  <a:lnTo>
                    <a:pt x="616914" y="678164"/>
                  </a:lnTo>
                  <a:cubicBezTo>
                    <a:pt x="609588" y="690755"/>
                    <a:pt x="596121" y="698500"/>
                    <a:pt x="581555" y="698500"/>
                  </a:cubicBezTo>
                  <a:lnTo>
                    <a:pt x="222209" y="698500"/>
                  </a:lnTo>
                  <a:cubicBezTo>
                    <a:pt x="207643" y="698500"/>
                    <a:pt x="194176" y="690755"/>
                    <a:pt x="186850" y="678164"/>
                  </a:cubicBezTo>
                  <a:lnTo>
                    <a:pt x="7314" y="369586"/>
                  </a:lnTo>
                  <a:cubicBezTo>
                    <a:pt x="0" y="357015"/>
                    <a:pt x="0" y="341485"/>
                    <a:pt x="7314" y="328914"/>
                  </a:cubicBezTo>
                  <a:lnTo>
                    <a:pt x="186850" y="20336"/>
                  </a:lnTo>
                  <a:cubicBezTo>
                    <a:pt x="194176" y="7745"/>
                    <a:pt x="207643" y="0"/>
                    <a:pt x="222209" y="0"/>
                  </a:cubicBezTo>
                  <a:lnTo>
                    <a:pt x="581555" y="0"/>
                  </a:lnTo>
                  <a:cubicBezTo>
                    <a:pt x="596121" y="0"/>
                    <a:pt x="609588" y="7745"/>
                    <a:pt x="616914" y="20336"/>
                  </a:cubicBezTo>
                  <a:lnTo>
                    <a:pt x="796450" y="328914"/>
                  </a:lnTo>
                  <a:cubicBezTo>
                    <a:pt x="803764" y="341485"/>
                    <a:pt x="803764" y="357015"/>
                    <a:pt x="796450" y="369586"/>
                  </a:cubicBezTo>
                  <a:close/>
                </a:path>
              </a:pathLst>
            </a:custGeom>
            <a:solidFill>
              <a:srgbClr val="000B5D"/>
            </a:solidFill>
          </p:spPr>
          <p:txBody>
            <a:bodyPr/>
            <a:lstStyle/>
            <a:p>
              <a:endParaRPr lang="lv-LV"/>
            </a:p>
          </p:txBody>
        </p:sp>
        <p:sp>
          <p:nvSpPr>
            <p:cNvPr id="8" name="TextBox 8"/>
            <p:cNvSpPr txBox="1"/>
            <p:nvPr/>
          </p:nvSpPr>
          <p:spPr>
            <a:xfrm>
              <a:off x="114300" y="28575"/>
              <a:ext cx="584200" cy="669925"/>
            </a:xfrm>
            <a:prstGeom prst="rect">
              <a:avLst/>
            </a:prstGeom>
          </p:spPr>
          <p:txBody>
            <a:bodyPr lIns="50800" tIns="50800" rIns="50800" bIns="50800" rtlCol="0" anchor="ctr"/>
            <a:lstStyle/>
            <a:p>
              <a:pPr algn="ctr">
                <a:lnSpc>
                  <a:spcPts val="2605"/>
                </a:lnSpc>
              </a:pPr>
              <a:endParaRPr/>
            </a:p>
          </p:txBody>
        </p:sp>
      </p:grpSp>
      <p:grpSp>
        <p:nvGrpSpPr>
          <p:cNvPr id="9" name="Group 9"/>
          <p:cNvGrpSpPr/>
          <p:nvPr/>
        </p:nvGrpSpPr>
        <p:grpSpPr>
          <a:xfrm>
            <a:off x="11667790" y="3041427"/>
            <a:ext cx="3619701" cy="3110680"/>
            <a:chOff x="0" y="0"/>
            <a:chExt cx="812800" cy="698500"/>
          </a:xfrm>
        </p:grpSpPr>
        <p:sp>
          <p:nvSpPr>
            <p:cNvPr id="10" name="Freeform 10"/>
            <p:cNvSpPr/>
            <p:nvPr/>
          </p:nvSpPr>
          <p:spPr>
            <a:xfrm>
              <a:off x="4518" y="0"/>
              <a:ext cx="803764" cy="698500"/>
            </a:xfrm>
            <a:custGeom>
              <a:avLst/>
              <a:gdLst/>
              <a:ahLst/>
              <a:cxnLst/>
              <a:rect l="l" t="t" r="r" b="b"/>
              <a:pathLst>
                <a:path w="803764" h="698500">
                  <a:moveTo>
                    <a:pt x="796450" y="369586"/>
                  </a:moveTo>
                  <a:lnTo>
                    <a:pt x="616914" y="678164"/>
                  </a:lnTo>
                  <a:cubicBezTo>
                    <a:pt x="609588" y="690755"/>
                    <a:pt x="596121" y="698500"/>
                    <a:pt x="581555" y="698500"/>
                  </a:cubicBezTo>
                  <a:lnTo>
                    <a:pt x="222209" y="698500"/>
                  </a:lnTo>
                  <a:cubicBezTo>
                    <a:pt x="207643" y="698500"/>
                    <a:pt x="194176" y="690755"/>
                    <a:pt x="186850" y="678164"/>
                  </a:cubicBezTo>
                  <a:lnTo>
                    <a:pt x="7314" y="369586"/>
                  </a:lnTo>
                  <a:cubicBezTo>
                    <a:pt x="0" y="357015"/>
                    <a:pt x="0" y="341485"/>
                    <a:pt x="7314" y="328914"/>
                  </a:cubicBezTo>
                  <a:lnTo>
                    <a:pt x="186850" y="20336"/>
                  </a:lnTo>
                  <a:cubicBezTo>
                    <a:pt x="194176" y="7745"/>
                    <a:pt x="207643" y="0"/>
                    <a:pt x="222209" y="0"/>
                  </a:cubicBezTo>
                  <a:lnTo>
                    <a:pt x="581555" y="0"/>
                  </a:lnTo>
                  <a:cubicBezTo>
                    <a:pt x="596121" y="0"/>
                    <a:pt x="609588" y="7745"/>
                    <a:pt x="616914" y="20336"/>
                  </a:cubicBezTo>
                  <a:lnTo>
                    <a:pt x="796450" y="328914"/>
                  </a:lnTo>
                  <a:cubicBezTo>
                    <a:pt x="803764" y="341485"/>
                    <a:pt x="803764" y="357015"/>
                    <a:pt x="796450" y="369586"/>
                  </a:cubicBezTo>
                  <a:close/>
                </a:path>
              </a:pathLst>
            </a:custGeom>
            <a:solidFill>
              <a:srgbClr val="000B5D"/>
            </a:solidFill>
          </p:spPr>
          <p:txBody>
            <a:bodyPr/>
            <a:lstStyle/>
            <a:p>
              <a:endParaRPr lang="lv-LV"/>
            </a:p>
          </p:txBody>
        </p:sp>
        <p:sp>
          <p:nvSpPr>
            <p:cNvPr id="11" name="TextBox 11"/>
            <p:cNvSpPr txBox="1"/>
            <p:nvPr/>
          </p:nvSpPr>
          <p:spPr>
            <a:xfrm>
              <a:off x="114300" y="28575"/>
              <a:ext cx="584200" cy="669925"/>
            </a:xfrm>
            <a:prstGeom prst="rect">
              <a:avLst/>
            </a:prstGeom>
          </p:spPr>
          <p:txBody>
            <a:bodyPr lIns="50800" tIns="50800" rIns="50800" bIns="50800" rtlCol="0" anchor="ctr"/>
            <a:lstStyle/>
            <a:p>
              <a:pPr algn="ctr">
                <a:lnSpc>
                  <a:spcPts val="2605"/>
                </a:lnSpc>
              </a:pPr>
              <a:endParaRPr/>
            </a:p>
          </p:txBody>
        </p:sp>
      </p:grpSp>
      <p:grpSp>
        <p:nvGrpSpPr>
          <p:cNvPr id="12" name="Group 12"/>
          <p:cNvGrpSpPr/>
          <p:nvPr/>
        </p:nvGrpSpPr>
        <p:grpSpPr>
          <a:xfrm>
            <a:off x="3426808" y="3125764"/>
            <a:ext cx="3423427" cy="2942008"/>
            <a:chOff x="0" y="0"/>
            <a:chExt cx="812800" cy="698500"/>
          </a:xfrm>
        </p:grpSpPr>
        <p:sp>
          <p:nvSpPr>
            <p:cNvPr id="13" name="Freeform 13"/>
            <p:cNvSpPr/>
            <p:nvPr/>
          </p:nvSpPr>
          <p:spPr>
            <a:xfrm>
              <a:off x="4777" y="0"/>
              <a:ext cx="803246" cy="698500"/>
            </a:xfrm>
            <a:custGeom>
              <a:avLst/>
              <a:gdLst/>
              <a:ahLst/>
              <a:cxnLst/>
              <a:rect l="l" t="t" r="r" b="b"/>
              <a:pathLst>
                <a:path w="803246" h="698500">
                  <a:moveTo>
                    <a:pt x="795513" y="370752"/>
                  </a:moveTo>
                  <a:lnTo>
                    <a:pt x="617333" y="676999"/>
                  </a:lnTo>
                  <a:cubicBezTo>
                    <a:pt x="609588" y="690311"/>
                    <a:pt x="595348" y="698500"/>
                    <a:pt x="579947" y="698500"/>
                  </a:cubicBezTo>
                  <a:lnTo>
                    <a:pt x="223299" y="698500"/>
                  </a:lnTo>
                  <a:cubicBezTo>
                    <a:pt x="207898" y="698500"/>
                    <a:pt x="193658" y="690311"/>
                    <a:pt x="185913" y="676999"/>
                  </a:cubicBezTo>
                  <a:lnTo>
                    <a:pt x="7733" y="370752"/>
                  </a:lnTo>
                  <a:cubicBezTo>
                    <a:pt x="0" y="357460"/>
                    <a:pt x="0" y="341040"/>
                    <a:pt x="7733" y="327748"/>
                  </a:cubicBezTo>
                  <a:lnTo>
                    <a:pt x="185913" y="21502"/>
                  </a:lnTo>
                  <a:cubicBezTo>
                    <a:pt x="193658" y="8189"/>
                    <a:pt x="207898" y="0"/>
                    <a:pt x="223299" y="0"/>
                  </a:cubicBezTo>
                  <a:lnTo>
                    <a:pt x="579947" y="0"/>
                  </a:lnTo>
                  <a:cubicBezTo>
                    <a:pt x="595348" y="0"/>
                    <a:pt x="609588" y="8189"/>
                    <a:pt x="617333" y="21502"/>
                  </a:cubicBezTo>
                  <a:lnTo>
                    <a:pt x="795513" y="327748"/>
                  </a:lnTo>
                  <a:cubicBezTo>
                    <a:pt x="803246" y="341040"/>
                    <a:pt x="803246" y="357460"/>
                    <a:pt x="795513" y="370752"/>
                  </a:cubicBezTo>
                  <a:close/>
                </a:path>
              </a:pathLst>
            </a:custGeom>
            <a:solidFill>
              <a:srgbClr val="FFFFFF"/>
            </a:solidFill>
          </p:spPr>
          <p:txBody>
            <a:bodyPr/>
            <a:lstStyle/>
            <a:p>
              <a:endParaRPr lang="lv-LV"/>
            </a:p>
          </p:txBody>
        </p:sp>
        <p:sp>
          <p:nvSpPr>
            <p:cNvPr id="14" name="TextBox 14"/>
            <p:cNvSpPr txBox="1"/>
            <p:nvPr/>
          </p:nvSpPr>
          <p:spPr>
            <a:xfrm>
              <a:off x="114300" y="28575"/>
              <a:ext cx="584200" cy="669925"/>
            </a:xfrm>
            <a:prstGeom prst="rect">
              <a:avLst/>
            </a:prstGeom>
          </p:spPr>
          <p:txBody>
            <a:bodyPr lIns="50800" tIns="50800" rIns="50800" bIns="50800" rtlCol="0" anchor="ctr"/>
            <a:lstStyle/>
            <a:p>
              <a:pPr algn="ctr">
                <a:lnSpc>
                  <a:spcPts val="2605"/>
                </a:lnSpc>
              </a:pPr>
              <a:endParaRPr/>
            </a:p>
          </p:txBody>
        </p:sp>
      </p:grpSp>
      <p:grpSp>
        <p:nvGrpSpPr>
          <p:cNvPr id="15" name="Group 15"/>
          <p:cNvGrpSpPr/>
          <p:nvPr/>
        </p:nvGrpSpPr>
        <p:grpSpPr>
          <a:xfrm>
            <a:off x="7582595" y="3125764"/>
            <a:ext cx="3423427" cy="2942008"/>
            <a:chOff x="0" y="0"/>
            <a:chExt cx="812800" cy="698500"/>
          </a:xfrm>
        </p:grpSpPr>
        <p:sp>
          <p:nvSpPr>
            <p:cNvPr id="16" name="Freeform 16"/>
            <p:cNvSpPr/>
            <p:nvPr/>
          </p:nvSpPr>
          <p:spPr>
            <a:xfrm>
              <a:off x="4777" y="0"/>
              <a:ext cx="803246" cy="698500"/>
            </a:xfrm>
            <a:custGeom>
              <a:avLst/>
              <a:gdLst/>
              <a:ahLst/>
              <a:cxnLst/>
              <a:rect l="l" t="t" r="r" b="b"/>
              <a:pathLst>
                <a:path w="803246" h="698500">
                  <a:moveTo>
                    <a:pt x="795513" y="370752"/>
                  </a:moveTo>
                  <a:lnTo>
                    <a:pt x="617333" y="676999"/>
                  </a:lnTo>
                  <a:cubicBezTo>
                    <a:pt x="609588" y="690311"/>
                    <a:pt x="595348" y="698500"/>
                    <a:pt x="579947" y="698500"/>
                  </a:cubicBezTo>
                  <a:lnTo>
                    <a:pt x="223299" y="698500"/>
                  </a:lnTo>
                  <a:cubicBezTo>
                    <a:pt x="207898" y="698500"/>
                    <a:pt x="193658" y="690311"/>
                    <a:pt x="185913" y="676999"/>
                  </a:cubicBezTo>
                  <a:lnTo>
                    <a:pt x="7733" y="370752"/>
                  </a:lnTo>
                  <a:cubicBezTo>
                    <a:pt x="0" y="357460"/>
                    <a:pt x="0" y="341040"/>
                    <a:pt x="7733" y="327748"/>
                  </a:cubicBezTo>
                  <a:lnTo>
                    <a:pt x="185913" y="21502"/>
                  </a:lnTo>
                  <a:cubicBezTo>
                    <a:pt x="193658" y="8189"/>
                    <a:pt x="207898" y="0"/>
                    <a:pt x="223299" y="0"/>
                  </a:cubicBezTo>
                  <a:lnTo>
                    <a:pt x="579947" y="0"/>
                  </a:lnTo>
                  <a:cubicBezTo>
                    <a:pt x="595348" y="0"/>
                    <a:pt x="609588" y="8189"/>
                    <a:pt x="617333" y="21502"/>
                  </a:cubicBezTo>
                  <a:lnTo>
                    <a:pt x="795513" y="327748"/>
                  </a:lnTo>
                  <a:cubicBezTo>
                    <a:pt x="803246" y="341040"/>
                    <a:pt x="803246" y="357460"/>
                    <a:pt x="795513" y="370752"/>
                  </a:cubicBezTo>
                  <a:close/>
                </a:path>
              </a:pathLst>
            </a:custGeom>
            <a:solidFill>
              <a:srgbClr val="FFFFFF"/>
            </a:solidFill>
          </p:spPr>
          <p:txBody>
            <a:bodyPr/>
            <a:lstStyle/>
            <a:p>
              <a:endParaRPr lang="lv-LV"/>
            </a:p>
          </p:txBody>
        </p:sp>
        <p:sp>
          <p:nvSpPr>
            <p:cNvPr id="17" name="TextBox 17"/>
            <p:cNvSpPr txBox="1"/>
            <p:nvPr/>
          </p:nvSpPr>
          <p:spPr>
            <a:xfrm>
              <a:off x="114300" y="28575"/>
              <a:ext cx="584200" cy="669925"/>
            </a:xfrm>
            <a:prstGeom prst="rect">
              <a:avLst/>
            </a:prstGeom>
          </p:spPr>
          <p:txBody>
            <a:bodyPr lIns="50800" tIns="50800" rIns="50800" bIns="50800" rtlCol="0" anchor="ctr"/>
            <a:lstStyle/>
            <a:p>
              <a:pPr algn="ctr">
                <a:lnSpc>
                  <a:spcPts val="2605"/>
                </a:lnSpc>
              </a:pPr>
              <a:endParaRPr/>
            </a:p>
          </p:txBody>
        </p:sp>
      </p:grpSp>
      <p:grpSp>
        <p:nvGrpSpPr>
          <p:cNvPr id="18" name="Group 18"/>
          <p:cNvGrpSpPr/>
          <p:nvPr/>
        </p:nvGrpSpPr>
        <p:grpSpPr>
          <a:xfrm>
            <a:off x="11765927" y="3125764"/>
            <a:ext cx="3423427" cy="2942008"/>
            <a:chOff x="0" y="0"/>
            <a:chExt cx="812800" cy="698500"/>
          </a:xfrm>
        </p:grpSpPr>
        <p:sp>
          <p:nvSpPr>
            <p:cNvPr id="19" name="Freeform 19"/>
            <p:cNvSpPr/>
            <p:nvPr/>
          </p:nvSpPr>
          <p:spPr>
            <a:xfrm>
              <a:off x="4777" y="0"/>
              <a:ext cx="803246" cy="698500"/>
            </a:xfrm>
            <a:custGeom>
              <a:avLst/>
              <a:gdLst/>
              <a:ahLst/>
              <a:cxnLst/>
              <a:rect l="l" t="t" r="r" b="b"/>
              <a:pathLst>
                <a:path w="803246" h="698500">
                  <a:moveTo>
                    <a:pt x="795513" y="370752"/>
                  </a:moveTo>
                  <a:lnTo>
                    <a:pt x="617333" y="676999"/>
                  </a:lnTo>
                  <a:cubicBezTo>
                    <a:pt x="609588" y="690311"/>
                    <a:pt x="595348" y="698500"/>
                    <a:pt x="579947" y="698500"/>
                  </a:cubicBezTo>
                  <a:lnTo>
                    <a:pt x="223299" y="698500"/>
                  </a:lnTo>
                  <a:cubicBezTo>
                    <a:pt x="207898" y="698500"/>
                    <a:pt x="193658" y="690311"/>
                    <a:pt x="185913" y="676999"/>
                  </a:cubicBezTo>
                  <a:lnTo>
                    <a:pt x="7733" y="370752"/>
                  </a:lnTo>
                  <a:cubicBezTo>
                    <a:pt x="0" y="357460"/>
                    <a:pt x="0" y="341040"/>
                    <a:pt x="7733" y="327748"/>
                  </a:cubicBezTo>
                  <a:lnTo>
                    <a:pt x="185913" y="21502"/>
                  </a:lnTo>
                  <a:cubicBezTo>
                    <a:pt x="193658" y="8189"/>
                    <a:pt x="207898" y="0"/>
                    <a:pt x="223299" y="0"/>
                  </a:cubicBezTo>
                  <a:lnTo>
                    <a:pt x="579947" y="0"/>
                  </a:lnTo>
                  <a:cubicBezTo>
                    <a:pt x="595348" y="0"/>
                    <a:pt x="609588" y="8189"/>
                    <a:pt x="617333" y="21502"/>
                  </a:cubicBezTo>
                  <a:lnTo>
                    <a:pt x="795513" y="327748"/>
                  </a:lnTo>
                  <a:cubicBezTo>
                    <a:pt x="803246" y="341040"/>
                    <a:pt x="803246" y="357460"/>
                    <a:pt x="795513" y="370752"/>
                  </a:cubicBezTo>
                  <a:close/>
                </a:path>
              </a:pathLst>
            </a:custGeom>
            <a:solidFill>
              <a:srgbClr val="FFFFFF"/>
            </a:solidFill>
          </p:spPr>
          <p:txBody>
            <a:bodyPr/>
            <a:lstStyle/>
            <a:p>
              <a:endParaRPr lang="lv-LV"/>
            </a:p>
          </p:txBody>
        </p:sp>
        <p:sp>
          <p:nvSpPr>
            <p:cNvPr id="20" name="TextBox 20"/>
            <p:cNvSpPr txBox="1"/>
            <p:nvPr/>
          </p:nvSpPr>
          <p:spPr>
            <a:xfrm>
              <a:off x="114300" y="28575"/>
              <a:ext cx="584200" cy="669925"/>
            </a:xfrm>
            <a:prstGeom prst="rect">
              <a:avLst/>
            </a:prstGeom>
          </p:spPr>
          <p:txBody>
            <a:bodyPr lIns="50800" tIns="50800" rIns="50800" bIns="50800" rtlCol="0" anchor="ctr"/>
            <a:lstStyle/>
            <a:p>
              <a:pPr algn="ctr">
                <a:lnSpc>
                  <a:spcPts val="2605"/>
                </a:lnSpc>
              </a:pPr>
              <a:endParaRPr/>
            </a:p>
          </p:txBody>
        </p:sp>
      </p:grpSp>
      <p:grpSp>
        <p:nvGrpSpPr>
          <p:cNvPr id="21" name="Group 21"/>
          <p:cNvGrpSpPr/>
          <p:nvPr/>
        </p:nvGrpSpPr>
        <p:grpSpPr>
          <a:xfrm>
            <a:off x="3552490" y="3223335"/>
            <a:ext cx="3172064" cy="2746865"/>
            <a:chOff x="0" y="0"/>
            <a:chExt cx="4282440" cy="3708400"/>
          </a:xfrm>
        </p:grpSpPr>
        <p:sp>
          <p:nvSpPr>
            <p:cNvPr id="22" name="Freeform 2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4962" r="-14962"/>
              </a:stretch>
            </a:blipFill>
          </p:spPr>
          <p:txBody>
            <a:bodyPr/>
            <a:lstStyle/>
            <a:p>
              <a:endParaRPr lang="lv-LV"/>
            </a:p>
          </p:txBody>
        </p:sp>
      </p:grpSp>
      <p:grpSp>
        <p:nvGrpSpPr>
          <p:cNvPr id="23" name="Group 23"/>
          <p:cNvGrpSpPr/>
          <p:nvPr/>
        </p:nvGrpSpPr>
        <p:grpSpPr>
          <a:xfrm>
            <a:off x="7708277" y="3223335"/>
            <a:ext cx="3172064" cy="2746865"/>
            <a:chOff x="0" y="0"/>
            <a:chExt cx="4282440" cy="3708400"/>
          </a:xfrm>
        </p:grpSpPr>
        <p:sp>
          <p:nvSpPr>
            <p:cNvPr id="24" name="Freeform 2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26176" r="-3748"/>
              </a:stretch>
            </a:blipFill>
          </p:spPr>
          <p:txBody>
            <a:bodyPr/>
            <a:lstStyle/>
            <a:p>
              <a:endParaRPr lang="lv-LV"/>
            </a:p>
          </p:txBody>
        </p:sp>
      </p:grpSp>
      <p:grpSp>
        <p:nvGrpSpPr>
          <p:cNvPr id="25" name="Group 25"/>
          <p:cNvGrpSpPr/>
          <p:nvPr/>
        </p:nvGrpSpPr>
        <p:grpSpPr>
          <a:xfrm>
            <a:off x="11891608" y="3223335"/>
            <a:ext cx="3172064" cy="2746865"/>
            <a:chOff x="0" y="0"/>
            <a:chExt cx="4282440" cy="3708400"/>
          </a:xfrm>
        </p:grpSpPr>
        <p:sp>
          <p:nvSpPr>
            <p:cNvPr id="26" name="Freeform 2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4"/>
              <a:stretch>
                <a:fillRect l="-14865" r="-14865"/>
              </a:stretch>
            </a:blipFill>
          </p:spPr>
          <p:txBody>
            <a:bodyPr/>
            <a:lstStyle/>
            <a:p>
              <a:endParaRPr lang="lv-LV"/>
            </a:p>
          </p:txBody>
        </p:sp>
      </p:grpSp>
      <p:sp>
        <p:nvSpPr>
          <p:cNvPr id="27" name="TextBox 27"/>
          <p:cNvSpPr txBox="1"/>
          <p:nvPr/>
        </p:nvSpPr>
        <p:spPr>
          <a:xfrm>
            <a:off x="3109697" y="6364345"/>
            <a:ext cx="4155787" cy="966479"/>
          </a:xfrm>
          <a:prstGeom prst="rect">
            <a:avLst/>
          </a:prstGeom>
        </p:spPr>
        <p:txBody>
          <a:bodyPr lIns="0" tIns="0" rIns="0" bIns="0" rtlCol="0" anchor="t">
            <a:spAutoFit/>
          </a:bodyPr>
          <a:lstStyle/>
          <a:p>
            <a:pPr algn="ctr">
              <a:lnSpc>
                <a:spcPts val="3788"/>
              </a:lnSpc>
            </a:pPr>
            <a:r>
              <a:rPr lang="en-US" sz="2705">
                <a:solidFill>
                  <a:srgbClr val="000B5D"/>
                </a:solidFill>
                <a:latin typeface="Poppins Medium"/>
              </a:rPr>
              <a:t>Head of development and environment</a:t>
            </a:r>
          </a:p>
        </p:txBody>
      </p:sp>
      <p:sp>
        <p:nvSpPr>
          <p:cNvPr id="28" name="TextBox 28"/>
          <p:cNvSpPr txBox="1"/>
          <p:nvPr/>
        </p:nvSpPr>
        <p:spPr>
          <a:xfrm>
            <a:off x="7484458" y="6364345"/>
            <a:ext cx="3522246" cy="966479"/>
          </a:xfrm>
          <a:prstGeom prst="rect">
            <a:avLst/>
          </a:prstGeom>
        </p:spPr>
        <p:txBody>
          <a:bodyPr lIns="0" tIns="0" rIns="0" bIns="0" rtlCol="0" anchor="t">
            <a:spAutoFit/>
          </a:bodyPr>
          <a:lstStyle/>
          <a:p>
            <a:pPr algn="ctr">
              <a:lnSpc>
                <a:spcPts val="3788"/>
              </a:lnSpc>
            </a:pPr>
            <a:r>
              <a:rPr lang="en-US" sz="2705">
                <a:solidFill>
                  <a:srgbClr val="000B5D"/>
                </a:solidFill>
                <a:latin typeface="Poppins Medium"/>
              </a:rPr>
              <a:t>Head of communication</a:t>
            </a:r>
          </a:p>
        </p:txBody>
      </p:sp>
      <p:sp>
        <p:nvSpPr>
          <p:cNvPr id="29" name="TextBox 29"/>
          <p:cNvSpPr txBox="1"/>
          <p:nvPr/>
        </p:nvSpPr>
        <p:spPr>
          <a:xfrm>
            <a:off x="11372193" y="6364345"/>
            <a:ext cx="4853612" cy="966479"/>
          </a:xfrm>
          <a:prstGeom prst="rect">
            <a:avLst/>
          </a:prstGeom>
        </p:spPr>
        <p:txBody>
          <a:bodyPr lIns="0" tIns="0" rIns="0" bIns="0" rtlCol="0" anchor="t">
            <a:spAutoFit/>
          </a:bodyPr>
          <a:lstStyle/>
          <a:p>
            <a:pPr algn="ctr">
              <a:lnSpc>
                <a:spcPts val="3788"/>
              </a:lnSpc>
            </a:pPr>
            <a:r>
              <a:rPr lang="en-US" sz="2705">
                <a:solidFill>
                  <a:srgbClr val="000B5D"/>
                </a:solidFill>
                <a:latin typeface="Poppins Medium"/>
              </a:rPr>
              <a:t>Project manager in environmental education</a:t>
            </a:r>
          </a:p>
        </p:txBody>
      </p:sp>
      <p:sp>
        <p:nvSpPr>
          <p:cNvPr id="30" name="TextBox 30"/>
          <p:cNvSpPr txBox="1"/>
          <p:nvPr/>
        </p:nvSpPr>
        <p:spPr>
          <a:xfrm>
            <a:off x="2890722" y="7721348"/>
            <a:ext cx="4057650" cy="888655"/>
          </a:xfrm>
          <a:prstGeom prst="rect">
            <a:avLst/>
          </a:prstGeom>
        </p:spPr>
        <p:txBody>
          <a:bodyPr lIns="0" tIns="0" rIns="0" bIns="0" rtlCol="0" anchor="t">
            <a:spAutoFit/>
          </a:bodyPr>
          <a:lstStyle/>
          <a:p>
            <a:pPr algn="ctr">
              <a:lnSpc>
                <a:spcPts val="3508"/>
              </a:lnSpc>
            </a:pPr>
            <a:r>
              <a:rPr lang="en-US" sz="2505">
                <a:solidFill>
                  <a:srgbClr val="000B5D"/>
                </a:solidFill>
                <a:latin typeface="Poppins"/>
              </a:rPr>
              <a:t>Līga Šmite (liga.smite@getlini.lv)</a:t>
            </a:r>
          </a:p>
        </p:txBody>
      </p:sp>
      <p:sp>
        <p:nvSpPr>
          <p:cNvPr id="31" name="TextBox 31"/>
          <p:cNvSpPr txBox="1"/>
          <p:nvPr/>
        </p:nvSpPr>
        <p:spPr>
          <a:xfrm>
            <a:off x="7166855" y="7721348"/>
            <a:ext cx="4254908" cy="888655"/>
          </a:xfrm>
          <a:prstGeom prst="rect">
            <a:avLst/>
          </a:prstGeom>
        </p:spPr>
        <p:txBody>
          <a:bodyPr lIns="0" tIns="0" rIns="0" bIns="0" rtlCol="0" anchor="t">
            <a:spAutoFit/>
          </a:bodyPr>
          <a:lstStyle/>
          <a:p>
            <a:pPr algn="ctr">
              <a:lnSpc>
                <a:spcPts val="3508"/>
              </a:lnSpc>
            </a:pPr>
            <a:r>
              <a:rPr lang="en-US" sz="2505">
                <a:solidFill>
                  <a:srgbClr val="000B5D"/>
                </a:solidFill>
                <a:latin typeface="Poppins"/>
              </a:rPr>
              <a:t>Ričards Aksels Ozoliņš</a:t>
            </a:r>
          </a:p>
          <a:p>
            <a:pPr algn="ctr">
              <a:lnSpc>
                <a:spcPts val="3508"/>
              </a:lnSpc>
            </a:pPr>
            <a:r>
              <a:rPr lang="en-US" sz="2505">
                <a:solidFill>
                  <a:srgbClr val="000B5D"/>
                </a:solidFill>
                <a:latin typeface="Poppins"/>
              </a:rPr>
              <a:t>(ricards.ozolins@getlini.lv)</a:t>
            </a:r>
          </a:p>
        </p:txBody>
      </p:sp>
      <p:sp>
        <p:nvSpPr>
          <p:cNvPr id="32" name="TextBox 32"/>
          <p:cNvSpPr txBox="1"/>
          <p:nvPr/>
        </p:nvSpPr>
        <p:spPr>
          <a:xfrm>
            <a:off x="11765927" y="7721348"/>
            <a:ext cx="4262418" cy="888655"/>
          </a:xfrm>
          <a:prstGeom prst="rect">
            <a:avLst/>
          </a:prstGeom>
        </p:spPr>
        <p:txBody>
          <a:bodyPr lIns="0" tIns="0" rIns="0" bIns="0" rtlCol="0" anchor="t">
            <a:spAutoFit/>
          </a:bodyPr>
          <a:lstStyle/>
          <a:p>
            <a:pPr algn="ctr">
              <a:lnSpc>
                <a:spcPts val="3508"/>
              </a:lnSpc>
            </a:pPr>
            <a:r>
              <a:rPr lang="en-US" sz="2505">
                <a:solidFill>
                  <a:srgbClr val="000B5D"/>
                </a:solidFill>
                <a:latin typeface="Poppins"/>
              </a:rPr>
              <a:t>Dārta Grudule</a:t>
            </a:r>
          </a:p>
          <a:p>
            <a:pPr algn="ctr">
              <a:lnSpc>
                <a:spcPts val="3508"/>
              </a:lnSpc>
            </a:pPr>
            <a:r>
              <a:rPr lang="en-US" sz="2505">
                <a:solidFill>
                  <a:srgbClr val="000B5D"/>
                </a:solidFill>
                <a:latin typeface="Poppins"/>
              </a:rPr>
              <a:t>(darta.grudule@getlini.lv)</a:t>
            </a:r>
          </a:p>
        </p:txBody>
      </p:sp>
      <p:grpSp>
        <p:nvGrpSpPr>
          <p:cNvPr id="33" name="Group 33"/>
          <p:cNvGrpSpPr/>
          <p:nvPr/>
        </p:nvGrpSpPr>
        <p:grpSpPr>
          <a:xfrm>
            <a:off x="-2092605" y="9258300"/>
            <a:ext cx="4185210" cy="2172476"/>
            <a:chOff x="0" y="0"/>
            <a:chExt cx="1345639" cy="698500"/>
          </a:xfrm>
        </p:grpSpPr>
        <p:sp>
          <p:nvSpPr>
            <p:cNvPr id="34" name="Freeform 34"/>
            <p:cNvSpPr/>
            <p:nvPr/>
          </p:nvSpPr>
          <p:spPr>
            <a:xfrm>
              <a:off x="3907" y="0"/>
              <a:ext cx="1337825" cy="698500"/>
            </a:xfrm>
            <a:custGeom>
              <a:avLst/>
              <a:gdLst/>
              <a:ahLst/>
              <a:cxnLst/>
              <a:rect l="l" t="t" r="r" b="b"/>
              <a:pathLst>
                <a:path w="1337825" h="698500">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txBody>
            <a:bodyPr/>
            <a:lstStyle/>
            <a:p>
              <a:endParaRPr lang="lv-LV"/>
            </a:p>
          </p:txBody>
        </p:sp>
        <p:sp>
          <p:nvSpPr>
            <p:cNvPr id="35" name="TextBox 35"/>
            <p:cNvSpPr txBox="1"/>
            <p:nvPr/>
          </p:nvSpPr>
          <p:spPr>
            <a:xfrm>
              <a:off x="114300" y="19050"/>
              <a:ext cx="1117039" cy="679450"/>
            </a:xfrm>
            <a:prstGeom prst="rect">
              <a:avLst/>
            </a:prstGeom>
          </p:spPr>
          <p:txBody>
            <a:bodyPr lIns="50800" tIns="50800" rIns="50800" bIns="50800" rtlCol="0" anchor="ctr"/>
            <a:lstStyle/>
            <a:p>
              <a:pPr algn="ctr">
                <a:lnSpc>
                  <a:spcPts val="2376"/>
                </a:lnSpc>
              </a:pPr>
              <a:endParaRPr/>
            </a:p>
          </p:txBody>
        </p:sp>
      </p:grpSp>
      <p:grpSp>
        <p:nvGrpSpPr>
          <p:cNvPr id="36" name="Group 36"/>
          <p:cNvGrpSpPr/>
          <p:nvPr/>
        </p:nvGrpSpPr>
        <p:grpSpPr>
          <a:xfrm>
            <a:off x="14234417" y="-1711588"/>
            <a:ext cx="4185210" cy="2172476"/>
            <a:chOff x="0" y="0"/>
            <a:chExt cx="1345639" cy="698500"/>
          </a:xfrm>
        </p:grpSpPr>
        <p:sp>
          <p:nvSpPr>
            <p:cNvPr id="37" name="Freeform 37"/>
            <p:cNvSpPr/>
            <p:nvPr/>
          </p:nvSpPr>
          <p:spPr>
            <a:xfrm>
              <a:off x="3907" y="0"/>
              <a:ext cx="1337825" cy="698500"/>
            </a:xfrm>
            <a:custGeom>
              <a:avLst/>
              <a:gdLst/>
              <a:ahLst/>
              <a:cxnLst/>
              <a:rect l="l" t="t" r="r" b="b"/>
              <a:pathLst>
                <a:path w="1337825" h="698500">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txBody>
            <a:bodyPr/>
            <a:lstStyle/>
            <a:p>
              <a:endParaRPr lang="lv-LV"/>
            </a:p>
          </p:txBody>
        </p:sp>
        <p:sp>
          <p:nvSpPr>
            <p:cNvPr id="38" name="TextBox 38"/>
            <p:cNvSpPr txBox="1"/>
            <p:nvPr/>
          </p:nvSpPr>
          <p:spPr>
            <a:xfrm>
              <a:off x="114300" y="19050"/>
              <a:ext cx="1117039" cy="679450"/>
            </a:xfrm>
            <a:prstGeom prst="rect">
              <a:avLst/>
            </a:prstGeom>
          </p:spPr>
          <p:txBody>
            <a:bodyPr lIns="50800" tIns="50800" rIns="50800" bIns="50800" rtlCol="0" anchor="ctr"/>
            <a:lstStyle/>
            <a:p>
              <a:pPr algn="ctr">
                <a:lnSpc>
                  <a:spcPts val="2376"/>
                </a:lnSpc>
              </a:pPr>
              <a:endParaRPr/>
            </a:p>
          </p:txBody>
        </p:sp>
      </p:grpSp>
      <p:grpSp>
        <p:nvGrpSpPr>
          <p:cNvPr id="39" name="Group 39"/>
          <p:cNvGrpSpPr/>
          <p:nvPr/>
        </p:nvGrpSpPr>
        <p:grpSpPr>
          <a:xfrm>
            <a:off x="-1016746" y="9777990"/>
            <a:ext cx="5306302" cy="1494660"/>
            <a:chOff x="0" y="0"/>
            <a:chExt cx="2479796" cy="698500"/>
          </a:xfrm>
        </p:grpSpPr>
        <p:sp>
          <p:nvSpPr>
            <p:cNvPr id="40" name="Freeform 40"/>
            <p:cNvSpPr/>
            <p:nvPr/>
          </p:nvSpPr>
          <p:spPr>
            <a:xfrm>
              <a:off x="3082" y="0"/>
              <a:ext cx="2473632" cy="698500"/>
            </a:xfrm>
            <a:custGeom>
              <a:avLst/>
              <a:gdLst/>
              <a:ahLst/>
              <a:cxnLst/>
              <a:rect l="l" t="t" r="r" b="b"/>
              <a:pathLst>
                <a:path w="2473632" h="698500">
                  <a:moveTo>
                    <a:pt x="2468643" y="363122"/>
                  </a:moveTo>
                  <a:lnTo>
                    <a:pt x="2281585" y="684628"/>
                  </a:lnTo>
                  <a:cubicBezTo>
                    <a:pt x="2276588" y="693216"/>
                    <a:pt x="2267401" y="698500"/>
                    <a:pt x="2257465" y="698500"/>
                  </a:cubicBezTo>
                  <a:lnTo>
                    <a:pt x="216167" y="698500"/>
                  </a:lnTo>
                  <a:cubicBezTo>
                    <a:pt x="206231" y="698500"/>
                    <a:pt x="197044" y="693216"/>
                    <a:pt x="192047" y="684628"/>
                  </a:cubicBezTo>
                  <a:lnTo>
                    <a:pt x="4989" y="363122"/>
                  </a:lnTo>
                  <a:cubicBezTo>
                    <a:pt x="0" y="354547"/>
                    <a:pt x="0" y="343953"/>
                    <a:pt x="4989" y="335378"/>
                  </a:cubicBezTo>
                  <a:lnTo>
                    <a:pt x="192047" y="13872"/>
                  </a:lnTo>
                  <a:cubicBezTo>
                    <a:pt x="197044" y="5284"/>
                    <a:pt x="206231" y="0"/>
                    <a:pt x="216167" y="0"/>
                  </a:cubicBezTo>
                  <a:lnTo>
                    <a:pt x="2257465" y="0"/>
                  </a:lnTo>
                  <a:cubicBezTo>
                    <a:pt x="2267401" y="0"/>
                    <a:pt x="2276588" y="5284"/>
                    <a:pt x="2281585" y="13872"/>
                  </a:cubicBezTo>
                  <a:lnTo>
                    <a:pt x="2468643" y="335378"/>
                  </a:lnTo>
                  <a:cubicBezTo>
                    <a:pt x="2473632" y="343953"/>
                    <a:pt x="2473632" y="354547"/>
                    <a:pt x="2468643" y="363122"/>
                  </a:cubicBezTo>
                  <a:close/>
                </a:path>
              </a:pathLst>
            </a:custGeom>
            <a:solidFill>
              <a:srgbClr val="000B5D"/>
            </a:solidFill>
          </p:spPr>
          <p:txBody>
            <a:bodyPr/>
            <a:lstStyle/>
            <a:p>
              <a:endParaRPr lang="lv-LV"/>
            </a:p>
          </p:txBody>
        </p:sp>
        <p:sp>
          <p:nvSpPr>
            <p:cNvPr id="41" name="TextBox 41"/>
            <p:cNvSpPr txBox="1"/>
            <p:nvPr/>
          </p:nvSpPr>
          <p:spPr>
            <a:xfrm>
              <a:off x="114300" y="19050"/>
              <a:ext cx="2251196" cy="679450"/>
            </a:xfrm>
            <a:prstGeom prst="rect">
              <a:avLst/>
            </a:prstGeom>
          </p:spPr>
          <p:txBody>
            <a:bodyPr lIns="50800" tIns="50800" rIns="50800" bIns="50800" rtlCol="0" anchor="ctr"/>
            <a:lstStyle/>
            <a:p>
              <a:pPr algn="ctr">
                <a:lnSpc>
                  <a:spcPts val="2376"/>
                </a:lnSpc>
              </a:pPr>
              <a:endParaRPr/>
            </a:p>
          </p:txBody>
        </p:sp>
      </p:grpSp>
      <p:grpSp>
        <p:nvGrpSpPr>
          <p:cNvPr id="42" name="Group 42"/>
          <p:cNvGrpSpPr/>
          <p:nvPr/>
        </p:nvGrpSpPr>
        <p:grpSpPr>
          <a:xfrm>
            <a:off x="16327022" y="-286442"/>
            <a:ext cx="2511232" cy="1494660"/>
            <a:chOff x="0" y="0"/>
            <a:chExt cx="1173575" cy="698500"/>
          </a:xfrm>
        </p:grpSpPr>
        <p:sp>
          <p:nvSpPr>
            <p:cNvPr id="43" name="Freeform 43"/>
            <p:cNvSpPr/>
            <p:nvPr/>
          </p:nvSpPr>
          <p:spPr>
            <a:xfrm>
              <a:off x="6512" y="0"/>
              <a:ext cx="1160551" cy="698500"/>
            </a:xfrm>
            <a:custGeom>
              <a:avLst/>
              <a:gdLst/>
              <a:ahLst/>
              <a:cxnLst/>
              <a:rect l="l" t="t" r="r" b="b"/>
              <a:pathLst>
                <a:path w="1160551" h="698500">
                  <a:moveTo>
                    <a:pt x="1150009" y="378562"/>
                  </a:moveTo>
                  <a:lnTo>
                    <a:pt x="980917" y="669188"/>
                  </a:lnTo>
                  <a:cubicBezTo>
                    <a:pt x="970358" y="687336"/>
                    <a:pt x="950947" y="698500"/>
                    <a:pt x="929951" y="698500"/>
                  </a:cubicBezTo>
                  <a:lnTo>
                    <a:pt x="230600" y="698500"/>
                  </a:lnTo>
                  <a:cubicBezTo>
                    <a:pt x="209604" y="698500"/>
                    <a:pt x="190192" y="687336"/>
                    <a:pt x="179634" y="669188"/>
                  </a:cubicBezTo>
                  <a:lnTo>
                    <a:pt x="10542" y="378562"/>
                  </a:lnTo>
                  <a:cubicBezTo>
                    <a:pt x="0" y="360442"/>
                    <a:pt x="0" y="338058"/>
                    <a:pt x="10542" y="319938"/>
                  </a:cubicBezTo>
                  <a:lnTo>
                    <a:pt x="179634" y="29312"/>
                  </a:lnTo>
                  <a:cubicBezTo>
                    <a:pt x="190192" y="11164"/>
                    <a:pt x="209604" y="0"/>
                    <a:pt x="230600" y="0"/>
                  </a:cubicBezTo>
                  <a:lnTo>
                    <a:pt x="929951" y="0"/>
                  </a:lnTo>
                  <a:cubicBezTo>
                    <a:pt x="950947" y="0"/>
                    <a:pt x="970358" y="11164"/>
                    <a:pt x="980917" y="29312"/>
                  </a:cubicBezTo>
                  <a:lnTo>
                    <a:pt x="1150009" y="319938"/>
                  </a:lnTo>
                  <a:cubicBezTo>
                    <a:pt x="1160551" y="338058"/>
                    <a:pt x="1160551" y="360442"/>
                    <a:pt x="1150009" y="378562"/>
                  </a:cubicBezTo>
                  <a:close/>
                </a:path>
              </a:pathLst>
            </a:custGeom>
            <a:solidFill>
              <a:srgbClr val="000B5D"/>
            </a:solidFill>
          </p:spPr>
          <p:txBody>
            <a:bodyPr/>
            <a:lstStyle/>
            <a:p>
              <a:endParaRPr lang="lv-LV"/>
            </a:p>
          </p:txBody>
        </p:sp>
        <p:sp>
          <p:nvSpPr>
            <p:cNvPr id="44" name="TextBox 44"/>
            <p:cNvSpPr txBox="1"/>
            <p:nvPr/>
          </p:nvSpPr>
          <p:spPr>
            <a:xfrm>
              <a:off x="114300" y="19050"/>
              <a:ext cx="944975" cy="679450"/>
            </a:xfrm>
            <a:prstGeom prst="rect">
              <a:avLst/>
            </a:prstGeom>
          </p:spPr>
          <p:txBody>
            <a:bodyPr lIns="50800" tIns="50800" rIns="50800" bIns="50800" rtlCol="0" anchor="ctr"/>
            <a:lstStyle/>
            <a:p>
              <a:pPr algn="ctr">
                <a:lnSpc>
                  <a:spcPts val="2376"/>
                </a:lnSpc>
              </a:pPr>
              <a:endParaRPr/>
            </a:p>
          </p:txBody>
        </p:sp>
      </p:grpSp>
      <p:sp>
        <p:nvSpPr>
          <p:cNvPr id="45" name="Freeform 45"/>
          <p:cNvSpPr/>
          <p:nvPr/>
        </p:nvSpPr>
        <p:spPr>
          <a:xfrm>
            <a:off x="400776" y="223494"/>
            <a:ext cx="2255617" cy="1089327"/>
          </a:xfrm>
          <a:custGeom>
            <a:avLst/>
            <a:gdLst/>
            <a:ahLst/>
            <a:cxnLst/>
            <a:rect l="l" t="t" r="r" b="b"/>
            <a:pathLst>
              <a:path w="2255617" h="1089327">
                <a:moveTo>
                  <a:pt x="0" y="0"/>
                </a:moveTo>
                <a:lnTo>
                  <a:pt x="2255617" y="0"/>
                </a:lnTo>
                <a:lnTo>
                  <a:pt x="2255617" y="1089327"/>
                </a:lnTo>
                <a:lnTo>
                  <a:pt x="0" y="1089327"/>
                </a:lnTo>
                <a:lnTo>
                  <a:pt x="0" y="0"/>
                </a:lnTo>
                <a:close/>
              </a:path>
            </a:pathLst>
          </a:custGeom>
          <a:blipFill>
            <a:blip r:embed="rId5"/>
            <a:stretch>
              <a:fillRect/>
            </a:stretch>
          </a:blipFill>
        </p:spPr>
        <p:txBody>
          <a:bodyPr/>
          <a:lstStyle/>
          <a:p>
            <a:endParaRPr lang="lv-LV"/>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2DF0FC5F212849BEE24CD8DB28DD5A" ma:contentTypeVersion="10" ma:contentTypeDescription="Create a new document." ma:contentTypeScope="" ma:versionID="17c3f58a34d787e1a14fabf10c57dd42">
  <xsd:schema xmlns:xsd="http://www.w3.org/2001/XMLSchema" xmlns:xs="http://www.w3.org/2001/XMLSchema" xmlns:p="http://schemas.microsoft.com/office/2006/metadata/properties" xmlns:ns2="ec7e678b-d88f-4209-80c1-69bb379c2b0d" xmlns:ns3="ac32a53d-1650-43dc-84a7-b807c3011aea" targetNamespace="http://schemas.microsoft.com/office/2006/metadata/properties" ma:root="true" ma:fieldsID="ea062fffa065f1329a0a30757f121b34" ns2:_="" ns3:_="">
    <xsd:import namespace="ec7e678b-d88f-4209-80c1-69bb379c2b0d"/>
    <xsd:import namespace="ac32a53d-1650-43dc-84a7-b807c3011ae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7e678b-d88f-4209-80c1-69bb379c2b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32bf106-b365-443e-bdf9-9561cb4f30d8"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32a53d-1650-43dc-84a7-b807c3011ae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d334827-544d-43da-8062-4032659cd256}" ma:internalName="TaxCatchAll" ma:showField="CatchAllData" ma:web="ac32a53d-1650-43dc-84a7-b807c3011a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7e678b-d88f-4209-80c1-69bb379c2b0d">
      <Terms xmlns="http://schemas.microsoft.com/office/infopath/2007/PartnerControls"/>
    </lcf76f155ced4ddcb4097134ff3c332f>
    <TaxCatchAll xmlns="ac32a53d-1650-43dc-84a7-b807c3011aea" xsi:nil="true"/>
  </documentManagement>
</p:properties>
</file>

<file path=customXml/itemProps1.xml><?xml version="1.0" encoding="utf-8"?>
<ds:datastoreItem xmlns:ds="http://schemas.openxmlformats.org/officeDocument/2006/customXml" ds:itemID="{5A8F0E2E-1A99-4E76-B8F5-1EF17C30594A}"/>
</file>

<file path=customXml/itemProps2.xml><?xml version="1.0" encoding="utf-8"?>
<ds:datastoreItem xmlns:ds="http://schemas.openxmlformats.org/officeDocument/2006/customXml" ds:itemID="{A2971847-A572-4469-A77F-C6ECCD4C8847}"/>
</file>

<file path=customXml/itemProps3.xml><?xml version="1.0" encoding="utf-8"?>
<ds:datastoreItem xmlns:ds="http://schemas.openxmlformats.org/officeDocument/2006/customXml" ds:itemID="{C89130DC-A01C-44D3-87DD-0FC0B7E5C61C}"/>
</file>

<file path=docProps/app.xml><?xml version="1.0" encoding="utf-8"?>
<Properties xmlns="http://schemas.openxmlformats.org/officeDocument/2006/extended-properties" xmlns:vt="http://schemas.openxmlformats.org/officeDocument/2006/docPropsVTypes">
  <TotalTime>2</TotalTime>
  <Words>436</Words>
  <Application>Microsoft Office PowerPoint</Application>
  <PresentationFormat>Custom</PresentationFormat>
  <Paragraphs>59</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Poppins</vt:lpstr>
      <vt:lpstr>Calibri</vt:lpstr>
      <vt:lpstr>Poppins Medium</vt:lpstr>
      <vt:lpstr>Poppins Semi-Bold</vt:lpstr>
      <vt:lpstr>Lato</vt:lpstr>
      <vt:lpstr>Arial</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CERITA_2024_communication</dc:title>
  <cp:lastModifiedBy>Ričards Ozoliņš</cp:lastModifiedBy>
  <cp:revision>3</cp:revision>
  <dcterms:created xsi:type="dcterms:W3CDTF">2006-08-16T00:00:00Z</dcterms:created>
  <dcterms:modified xsi:type="dcterms:W3CDTF">2024-01-16T13:56:44Z</dcterms:modified>
  <dc:identifier>DAF5qPjsfkY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0x010100802DF0FC5F212849BEE24CD8DB28DD5A</vt:lpwstr>
  </property>
</Properties>
</file>